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9" r:id="rId3"/>
    <p:sldId id="385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65" r:id="rId12"/>
    <p:sldId id="367" r:id="rId13"/>
    <p:sldId id="371" r:id="rId14"/>
    <p:sldId id="368" r:id="rId15"/>
    <p:sldId id="369" r:id="rId16"/>
    <p:sldId id="370" r:id="rId17"/>
    <p:sldId id="372" r:id="rId18"/>
    <p:sldId id="373" r:id="rId19"/>
    <p:sldId id="374" r:id="rId20"/>
    <p:sldId id="375" r:id="rId21"/>
    <p:sldId id="376" r:id="rId22"/>
    <p:sldId id="377" r:id="rId23"/>
    <p:sldId id="378" r:id="rId24"/>
    <p:sldId id="379" r:id="rId25"/>
    <p:sldId id="380" r:id="rId26"/>
    <p:sldId id="386" r:id="rId27"/>
    <p:sldId id="382" r:id="rId28"/>
    <p:sldId id="383" r:id="rId29"/>
    <p:sldId id="384" r:id="rId30"/>
    <p:sldId id="356" r:id="rId3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051355-95C8-43B0-B0BF-E75D9A65245E}" v="2" dt="2021-10-20T00:37:51.9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1" autoAdjust="0"/>
    <p:restoredTop sz="94434" autoAdjust="0"/>
  </p:normalViewPr>
  <p:slideViewPr>
    <p:cSldViewPr>
      <p:cViewPr varScale="1">
        <p:scale>
          <a:sx n="86" d="100"/>
          <a:sy n="86" d="100"/>
        </p:scale>
        <p:origin x="59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32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. Laura Munoz" userId="30064548-5808-488b-a295-42b6c6692aa4" providerId="ADAL" clId="{35051355-95C8-43B0-B0BF-E75D9A65245E}"/>
    <pc:docChg chg="custSel modSld">
      <pc:chgData name="Ma. Laura Munoz" userId="30064548-5808-488b-a295-42b6c6692aa4" providerId="ADAL" clId="{35051355-95C8-43B0-B0BF-E75D9A65245E}" dt="2021-10-20T00:38:12.365" v="14" actId="404"/>
      <pc:docMkLst>
        <pc:docMk/>
      </pc:docMkLst>
      <pc:sldChg chg="addSp delSp modSp mod">
        <pc:chgData name="Ma. Laura Munoz" userId="30064548-5808-488b-a295-42b6c6692aa4" providerId="ADAL" clId="{35051355-95C8-43B0-B0BF-E75D9A65245E}" dt="2021-10-20T00:38:12.365" v="14" actId="404"/>
        <pc:sldMkLst>
          <pc:docMk/>
          <pc:sldMk cId="0" sldId="256"/>
        </pc:sldMkLst>
        <pc:spChg chg="mod">
          <ac:chgData name="Ma. Laura Munoz" userId="30064548-5808-488b-a295-42b6c6692aa4" providerId="ADAL" clId="{35051355-95C8-43B0-B0BF-E75D9A65245E}" dt="2021-10-20T00:38:12.365" v="14" actId="404"/>
          <ac:spMkLst>
            <pc:docMk/>
            <pc:sldMk cId="0" sldId="256"/>
            <ac:spMk id="5" creationId="{00000000-0000-0000-0000-000000000000}"/>
          </ac:spMkLst>
        </pc:spChg>
        <pc:spChg chg="del mod">
          <ac:chgData name="Ma. Laura Munoz" userId="30064548-5808-488b-a295-42b6c6692aa4" providerId="ADAL" clId="{35051355-95C8-43B0-B0BF-E75D9A65245E}" dt="2021-10-20T00:37:40.512" v="4" actId="478"/>
          <ac:spMkLst>
            <pc:docMk/>
            <pc:sldMk cId="0" sldId="256"/>
            <ac:spMk id="8" creationId="{00000000-0000-0000-0000-000000000000}"/>
          </ac:spMkLst>
        </pc:spChg>
        <pc:spChg chg="del mod">
          <ac:chgData name="Ma. Laura Munoz" userId="30064548-5808-488b-a295-42b6c6692aa4" providerId="ADAL" clId="{35051355-95C8-43B0-B0BF-E75D9A65245E}" dt="2021-10-20T00:37:46.372" v="6" actId="478"/>
          <ac:spMkLst>
            <pc:docMk/>
            <pc:sldMk cId="0" sldId="256"/>
            <ac:spMk id="11" creationId="{00000000-0000-0000-0000-000000000000}"/>
          </ac:spMkLst>
        </pc:spChg>
        <pc:picChg chg="add mod">
          <ac:chgData name="Ma. Laura Munoz" userId="30064548-5808-488b-a295-42b6c6692aa4" providerId="ADAL" clId="{35051355-95C8-43B0-B0BF-E75D9A65245E}" dt="2021-10-20T00:38:06.905" v="10" actId="1076"/>
          <ac:picMkLst>
            <pc:docMk/>
            <pc:sldMk cId="0" sldId="256"/>
            <ac:picMk id="3" creationId="{3C850741-1670-438D-95DC-2931CCFF38CE}"/>
          </ac:picMkLst>
        </pc:picChg>
        <pc:picChg chg="mod">
          <ac:chgData name="Ma. Laura Munoz" userId="30064548-5808-488b-a295-42b6c6692aa4" providerId="ADAL" clId="{35051355-95C8-43B0-B0BF-E75D9A65245E}" dt="2021-10-20T00:37:54.461" v="7" actId="1076"/>
          <ac:picMkLst>
            <pc:docMk/>
            <pc:sldMk cId="0" sldId="256"/>
            <ac:picMk id="4" creationId="{515A6B5B-232C-4896-A513-CA0DA8BF3EE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CAFD27D-E3E4-482F-A41F-51E6ED003116}" type="datetimeFigureOut">
              <a:rPr lang="en-US"/>
              <a:pPr>
                <a:defRPr/>
              </a:pPr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C2703A6-60C6-4E06-A52D-8C0E7E0AE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34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5BDB621-408C-4404-807F-5D749187F832}" type="datetimeFigureOut">
              <a:rPr lang="en-US"/>
              <a:pPr>
                <a:defRPr/>
              </a:pPr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281F7A-E73A-4A80-9628-4EAFE5F66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25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82AF8D-345F-46CA-8666-D1C36E6B406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5A87C5-9556-4758-BE4A-4DACC9FD759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5A87C5-9556-4758-BE4A-4DACC9FD759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84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5A87C5-9556-4758-BE4A-4DACC9FD759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26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5A87C5-9556-4758-BE4A-4DACC9FD759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95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5A87C5-9556-4758-BE4A-4DACC9FD759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17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5A87C5-9556-4758-BE4A-4DACC9FD759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62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5A87C5-9556-4758-BE4A-4DACC9FD759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61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5A87C5-9556-4758-BE4A-4DACC9FD759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910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5A87C5-9556-4758-BE4A-4DACC9FD759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780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5A87C5-9556-4758-BE4A-4DACC9FD759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50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5A87C5-9556-4758-BE4A-4DACC9FD759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983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5A87C5-9556-4758-BE4A-4DACC9FD759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201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5A87C5-9556-4758-BE4A-4DACC9FD759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97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5A87C5-9556-4758-BE4A-4DACC9FD759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051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5A87C5-9556-4758-BE4A-4DACC9FD759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157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5A87C5-9556-4758-BE4A-4DACC9FD759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996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5A87C5-9556-4758-BE4A-4DACC9FD759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691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5A87C5-9556-4758-BE4A-4DACC9FD759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277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5A87C5-9556-4758-BE4A-4DACC9FD759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900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5A87C5-9556-4758-BE4A-4DACC9FD759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28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5A87C5-9556-4758-BE4A-4DACC9FD759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13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5A87C5-9556-4758-BE4A-4DACC9FD759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28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5A87C5-9556-4758-BE4A-4DACC9FD759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46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5A87C5-9556-4758-BE4A-4DACC9FD759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29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5A87C5-9556-4758-BE4A-4DACC9FD759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72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5A87C5-9556-4758-BE4A-4DACC9FD759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28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5A87C5-9556-4758-BE4A-4DACC9FD759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79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E81C8-7DD4-495B-9C9D-17CE20E26F1E}" type="datetime1">
              <a:rPr lang="en-US" smtClean="0"/>
              <a:t>10/19/2021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37CA9-AC5A-49B3-AF13-7A5C3674D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45B6D14C-F783-4777-988F-C7AC300863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06241"/>
            <a:ext cx="3771900" cy="6924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25C75-1464-4A2B-A19E-26AF9494190A}" type="datetime1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4C9A1-5280-4C77-9994-2AD18E890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D9DE9-180D-4574-BDF5-77254BCE6182}" type="datetime1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F41B7-E484-4609-827F-23B78BC39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EDD9A-B790-41F9-99A8-1101773532DD}" type="datetime1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99706-FDA0-430C-8D40-880E6CF43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B660C-CA68-4A3C-A572-32F58D6ACD4B}" type="datetime1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23836-8D64-49D0-BB8F-CC58B7F6C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FCCEE-B64D-434F-811F-2AB1E1613C32}" type="datetime1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6DA4F-3EA9-4AF0-8674-78C4BCE55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DA873-1015-4172-936C-6E83F9128959}" type="datetime1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B8773-EBC8-4045-AE77-814A8090A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77128-27C0-4E33-BDC7-DDB4C14CF816}" type="datetime1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63E41-CD5E-4762-A46F-D797645CB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ECC1C-66C8-4D51-B6FB-440831874522}" type="datetime1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5598B-3578-44C5-B110-CB546BD31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CCD9D-DF51-4AB5-95D3-AF57D01CE367}" type="datetime1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DD0E5-66E8-4FE0-BAFF-1552B542E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B4D17-1C5F-4D8E-A0FA-5CEC56E1BA13}" type="datetime1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FC18B-9B13-4145-80CF-CB2C31B43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BA220A-F20E-4505-B966-B6C2A9780606}" type="datetime1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46DE6-69FB-4969-B2B7-40242BFAB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philanthropynewsdigest.org/rfps" TargetMode="External"/><Relationship Id="rId4" Type="http://schemas.openxmlformats.org/officeDocument/2006/relationships/hyperlink" Target="https://fconline.foundationcenter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rocapacidad.org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axonomy.candid.org/support-strategie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rocapacidad.org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urces.foundant.com/blog/grant-readiness-assessment-what-it-is-and-how-to-use-it-effectivel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s://fundingforgood.org/grant-readiness-assessment/" TargetMode="External"/><Relationship Id="rId4" Type="http://schemas.openxmlformats.org/officeDocument/2006/relationships/hyperlink" Target="https://upstream.consulting/grant-readiness/how-to-become-grant-ready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81000" y="1905000"/>
            <a:ext cx="8382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latin typeface="+mn-lt"/>
              </a:rPr>
              <a:t>Los 24 elementos a fortalecer en la procuración de fondos en EE.UU</a:t>
            </a:r>
          </a:p>
          <a:p>
            <a:pPr algn="ctr"/>
            <a:endParaRPr lang="es-ES" sz="2400" b="1" i="1" dirty="0">
              <a:latin typeface="+mn-lt"/>
            </a:endParaRPr>
          </a:p>
          <a:p>
            <a:pPr algn="ctr"/>
            <a:r>
              <a:rPr lang="es-ES" sz="2000" b="1" dirty="0">
                <a:latin typeface="+mn-lt"/>
              </a:rPr>
              <a:t>Andy Carey</a:t>
            </a:r>
          </a:p>
          <a:p>
            <a:pPr algn="ctr"/>
            <a:r>
              <a:rPr lang="es-ES" sz="2000" b="1" dirty="0">
                <a:latin typeface="+mn-lt"/>
              </a:rPr>
              <a:t>Director Ejecutivo</a:t>
            </a:r>
          </a:p>
          <a:p>
            <a:pPr algn="ctr"/>
            <a:r>
              <a:rPr lang="es-ES" sz="2000" b="1" dirty="0">
                <a:latin typeface="+mn-lt"/>
              </a:rPr>
              <a:t>Alianza Fronteriza de Filantropía México-EE.UU.</a:t>
            </a:r>
            <a:endParaRPr lang="es-ES" sz="1600" dirty="0">
              <a:latin typeface="+mj-lt"/>
            </a:endParaRPr>
          </a:p>
          <a:p>
            <a:pPr algn="ctr"/>
            <a:endParaRPr lang="es-ES" dirty="0"/>
          </a:p>
        </p:txBody>
      </p:sp>
      <p:pic>
        <p:nvPicPr>
          <p:cNvPr id="9" name="Picture 6" descr="bpp_border_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89725"/>
            <a:ext cx="9144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515A6B5B-232C-4896-A513-CA0DA8BF3E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436126"/>
            <a:ext cx="5715000" cy="1049196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C850741-1670-438D-95DC-2931CCFF38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5" y="5257800"/>
            <a:ext cx="3486150" cy="13144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6" descr="bpp_border_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89725"/>
            <a:ext cx="9144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8E421D-2453-4151-9FEE-F7C6954C11EA}"/>
              </a:ext>
            </a:extLst>
          </p:cNvPr>
          <p:cNvSpPr txBox="1"/>
          <p:nvPr/>
        </p:nvSpPr>
        <p:spPr>
          <a:xfrm>
            <a:off x="838200" y="1828800"/>
            <a:ext cx="7924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+mn-lt"/>
              </a:rPr>
              <a:t>6. Registro ante el </a:t>
            </a:r>
            <a:r>
              <a:rPr lang="es-ES" sz="2400" b="1" dirty="0" err="1">
                <a:latin typeface="+mn-lt"/>
              </a:rPr>
              <a:t>Internal</a:t>
            </a:r>
            <a:r>
              <a:rPr lang="es-ES" sz="2400" b="1" dirty="0">
                <a:latin typeface="+mn-lt"/>
              </a:rPr>
              <a:t> </a:t>
            </a:r>
            <a:r>
              <a:rPr lang="es-ES" sz="2400" b="1" dirty="0" err="1">
                <a:latin typeface="+mn-lt"/>
              </a:rPr>
              <a:t>Revenue</a:t>
            </a:r>
            <a:r>
              <a:rPr lang="es-ES" sz="2400" b="1" dirty="0">
                <a:latin typeface="+mn-lt"/>
              </a:rPr>
              <a:t> </a:t>
            </a:r>
            <a:r>
              <a:rPr lang="es-ES" sz="2400" b="1" dirty="0" err="1">
                <a:latin typeface="+mn-lt"/>
              </a:rPr>
              <a:t>Service</a:t>
            </a:r>
            <a:r>
              <a:rPr lang="es-ES" sz="2400" b="1" dirty="0">
                <a:latin typeface="+mn-lt"/>
              </a:rPr>
              <a:t> (IRS) en Estados Unidos como organización que puede recibir donativos deducibles para el donante / aval fiscal* en Estados Unidos que sustituya este requisito. </a:t>
            </a:r>
          </a:p>
          <a:p>
            <a:endParaRPr lang="es-ES" sz="1800" b="1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Carta de </a:t>
            </a:r>
            <a:r>
              <a:rPr lang="en-US" sz="2000" dirty="0" err="1">
                <a:latin typeface="+mn-lt"/>
              </a:rPr>
              <a:t>autorización</a:t>
            </a:r>
            <a:r>
              <a:rPr lang="en-US" sz="2000" dirty="0">
                <a:latin typeface="+mn-lt"/>
              </a:rPr>
              <a:t> (Tax exempt status letter)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+mn-lt"/>
              </a:rPr>
              <a:t>Formulario</a:t>
            </a:r>
            <a:r>
              <a:rPr lang="en-US" sz="2000" dirty="0">
                <a:latin typeface="+mn-lt"/>
              </a:rPr>
              <a:t> 990</a:t>
            </a:r>
          </a:p>
          <a:p>
            <a:endParaRPr lang="en-US" sz="2000" dirty="0">
              <a:latin typeface="+mn-lt"/>
            </a:endParaRPr>
          </a:p>
          <a:p>
            <a:endParaRPr lang="es-ES" b="1" dirty="0">
              <a:latin typeface="+mn-lt"/>
            </a:endParaRPr>
          </a:p>
          <a:p>
            <a:r>
              <a:rPr lang="es-ES" sz="1800" i="1" dirty="0">
                <a:solidFill>
                  <a:schemeClr val="tx1"/>
                </a:solidFill>
                <a:latin typeface="+mn-lt"/>
              </a:rPr>
              <a:t>* Un aval fiscal es una organización legalmente constituida que cuenta con la facultad y posibilidad de recibir donativos en un país y entregarlos a otra organización legalmente constituida en otro con la que tiene un acuerdo previo para el traslado de los recursos de uno o varios donantes para apoyar el cumplimiento de la misión de todos los involucrados. </a:t>
            </a:r>
            <a:endParaRPr lang="es-ES" sz="2000" i="1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E4E10-E3D0-4A77-9072-B6599811CF54}"/>
              </a:ext>
            </a:extLst>
          </p:cNvPr>
          <p:cNvSpPr txBox="1"/>
          <p:nvPr/>
        </p:nvSpPr>
        <p:spPr>
          <a:xfrm>
            <a:off x="5486400" y="705374"/>
            <a:ext cx="2743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>
                <a:solidFill>
                  <a:schemeClr val="accent6">
                    <a:lumMod val="75000"/>
                  </a:schemeClr>
                </a:solidFill>
              </a:rPr>
              <a:t>ORGANIZACIÓN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68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6" descr="bpp_border_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89725"/>
            <a:ext cx="9144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8E421D-2453-4151-9FEE-F7C6954C11EA}"/>
              </a:ext>
            </a:extLst>
          </p:cNvPr>
          <p:cNvSpPr txBox="1"/>
          <p:nvPr/>
        </p:nvSpPr>
        <p:spPr>
          <a:xfrm>
            <a:off x="838200" y="1828800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+mn-lt"/>
              </a:rPr>
              <a:t>7. Registro ante el gobierno estatal en EE.UU. de la organización o el aval fiscal, si se requiere </a:t>
            </a:r>
          </a:p>
          <a:p>
            <a:endParaRPr lang="es-ES" sz="2400" b="1" dirty="0">
              <a:solidFill>
                <a:schemeClr val="tx1"/>
              </a:solidFill>
              <a:latin typeface="+mn-lt"/>
            </a:endParaRPr>
          </a:p>
          <a:p>
            <a:endParaRPr lang="es-ES" sz="240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tx1"/>
                </a:solidFill>
                <a:latin typeface="+mn-lt"/>
              </a:rPr>
              <a:t>Cada estado tiene distinta legislación</a:t>
            </a:r>
            <a:r>
              <a:rPr lang="es-MX" sz="2000" dirty="0">
                <a:latin typeface="+mn-lt"/>
              </a:rPr>
              <a:t>, pero la mayoría requiere confirmar periódicamente su información (datos de contacto, empleados, representante legal, etc.) y registrarse para procurar fondos en el estado. </a:t>
            </a:r>
          </a:p>
          <a:p>
            <a:endParaRPr lang="es-ES" sz="1800" b="1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E4E10-E3D0-4A77-9072-B6599811CF54}"/>
              </a:ext>
            </a:extLst>
          </p:cNvPr>
          <p:cNvSpPr txBox="1"/>
          <p:nvPr/>
        </p:nvSpPr>
        <p:spPr>
          <a:xfrm>
            <a:off x="5486400" y="705374"/>
            <a:ext cx="2743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>
                <a:solidFill>
                  <a:schemeClr val="accent6">
                    <a:lumMod val="75000"/>
                  </a:schemeClr>
                </a:solidFill>
              </a:rPr>
              <a:t>ORGANIZACIÓN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793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6" descr="bpp_border_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89725"/>
            <a:ext cx="9144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8E421D-2453-4151-9FEE-F7C6954C11EA}"/>
              </a:ext>
            </a:extLst>
          </p:cNvPr>
          <p:cNvSpPr txBox="1"/>
          <p:nvPr/>
        </p:nvSpPr>
        <p:spPr>
          <a:xfrm>
            <a:off x="838200" y="1828800"/>
            <a:ext cx="79248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+mn-lt"/>
              </a:rPr>
              <a:t>8. Plan de procuración de fondos</a:t>
            </a:r>
          </a:p>
          <a:p>
            <a:endParaRPr lang="es-ES" sz="2400" b="1" dirty="0">
              <a:latin typeface="+mn-lt"/>
            </a:endParaRPr>
          </a:p>
          <a:p>
            <a:endParaRPr lang="es-ES" sz="240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+mn-lt"/>
              </a:rPr>
              <a:t>Evidencia de diversificación de fuentes = Viabilidad financiera (proyecto y organización)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+mn-lt"/>
              </a:rPr>
              <a:t>Plan de continuidad del proyecto cuando finalice el financiamiento solicitado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>
                <a:latin typeface="+mn-lt"/>
              </a:rPr>
              <a:t>Actuales y futuras fuentes de recursos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latin typeface="+mn-lt"/>
            </a:endParaRPr>
          </a:p>
          <a:p>
            <a:endParaRPr lang="es-ES" sz="240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b="1" dirty="0">
              <a:latin typeface="+mn-lt"/>
            </a:endParaRPr>
          </a:p>
          <a:p>
            <a:endParaRPr lang="es-ES" sz="2400" b="1" dirty="0">
              <a:latin typeface="+mn-lt"/>
            </a:endParaRPr>
          </a:p>
          <a:p>
            <a:endParaRPr lang="es-ES" sz="2400" b="1" dirty="0">
              <a:latin typeface="+mn-lt"/>
            </a:endParaRPr>
          </a:p>
          <a:p>
            <a:endParaRPr lang="es-ES" sz="2400" b="1" dirty="0">
              <a:latin typeface="+mn-lt"/>
            </a:endParaRPr>
          </a:p>
          <a:p>
            <a:endParaRPr lang="es-ES" sz="2400" b="1" dirty="0">
              <a:solidFill>
                <a:schemeClr val="tx1"/>
              </a:solidFill>
              <a:latin typeface="+mn-lt"/>
            </a:endParaRPr>
          </a:p>
          <a:p>
            <a:endParaRPr lang="es-ES" sz="1800" b="1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E4E10-E3D0-4A77-9072-B6599811CF54}"/>
              </a:ext>
            </a:extLst>
          </p:cNvPr>
          <p:cNvSpPr txBox="1"/>
          <p:nvPr/>
        </p:nvSpPr>
        <p:spPr>
          <a:xfrm>
            <a:off x="5486400" y="705374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>
                <a:solidFill>
                  <a:schemeClr val="accent6">
                    <a:lumMod val="75000"/>
                  </a:schemeClr>
                </a:solidFill>
              </a:rPr>
              <a:t>FINANZAS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036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6" descr="bpp_border_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89725"/>
            <a:ext cx="9144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8E421D-2453-4151-9FEE-F7C6954C11EA}"/>
              </a:ext>
            </a:extLst>
          </p:cNvPr>
          <p:cNvSpPr txBox="1"/>
          <p:nvPr/>
        </p:nvSpPr>
        <p:spPr>
          <a:xfrm>
            <a:off x="838200" y="1828800"/>
            <a:ext cx="7924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+mn-lt"/>
              </a:rPr>
              <a:t>9. Lista de donantes anteriores, actuales y pendientes (promesas)</a:t>
            </a:r>
          </a:p>
          <a:p>
            <a:endParaRPr lang="es-ES" sz="240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+mn-lt"/>
              </a:rPr>
              <a:t>Demuestra solidez presente y a futuro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+mn-lt"/>
              </a:rPr>
              <a:t>Mientras más diversificada, mejor </a:t>
            </a:r>
          </a:p>
          <a:p>
            <a:endParaRPr lang="es-ES" sz="2400" b="1" dirty="0">
              <a:latin typeface="+mn-lt"/>
            </a:endParaRPr>
          </a:p>
          <a:p>
            <a:endParaRPr lang="es-ES" sz="2400" b="1" dirty="0">
              <a:latin typeface="+mn-lt"/>
            </a:endParaRPr>
          </a:p>
          <a:p>
            <a:endParaRPr lang="es-ES" sz="2400" b="1" dirty="0">
              <a:latin typeface="+mn-lt"/>
            </a:endParaRPr>
          </a:p>
          <a:p>
            <a:endParaRPr lang="es-ES" sz="2400" b="1" dirty="0">
              <a:solidFill>
                <a:schemeClr val="tx1"/>
              </a:solidFill>
              <a:latin typeface="+mn-lt"/>
            </a:endParaRPr>
          </a:p>
          <a:p>
            <a:endParaRPr lang="es-ES" sz="1800" b="1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E4E10-E3D0-4A77-9072-B6599811CF54}"/>
              </a:ext>
            </a:extLst>
          </p:cNvPr>
          <p:cNvSpPr txBox="1"/>
          <p:nvPr/>
        </p:nvSpPr>
        <p:spPr>
          <a:xfrm>
            <a:off x="5486400" y="705374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>
                <a:solidFill>
                  <a:schemeClr val="accent6">
                    <a:lumMod val="75000"/>
                  </a:schemeClr>
                </a:solidFill>
              </a:rPr>
              <a:t>FINANZAS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440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6" descr="bpp_border_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89725"/>
            <a:ext cx="9144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8E421D-2453-4151-9FEE-F7C6954C11EA}"/>
              </a:ext>
            </a:extLst>
          </p:cNvPr>
          <p:cNvSpPr txBox="1"/>
          <p:nvPr/>
        </p:nvSpPr>
        <p:spPr>
          <a:xfrm>
            <a:off x="838200" y="1828800"/>
            <a:ext cx="79248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+mn-lt"/>
              </a:rPr>
              <a:t>10. Presupuestos, estados financieros, auditoría  </a:t>
            </a:r>
          </a:p>
          <a:p>
            <a:endParaRPr lang="es-ES" sz="2400" b="1" dirty="0">
              <a:latin typeface="+mn-lt"/>
            </a:endParaRPr>
          </a:p>
          <a:p>
            <a:endParaRPr lang="es-ES" sz="240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+mn-lt"/>
              </a:rPr>
              <a:t>Presupuesto del proyecto / programa (con aportaciones de la OSC y otros donantes)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+mn-lt"/>
              </a:rPr>
              <a:t>Presupuesto anual de la organización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+mn-lt"/>
              </a:rPr>
              <a:t>Estados financieros (año actual / anterior)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+mn-lt"/>
              </a:rPr>
              <a:t>Auditoría (año anterior) </a:t>
            </a:r>
            <a:endParaRPr lang="es-ES" sz="1800" b="1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E4E10-E3D0-4A77-9072-B6599811CF54}"/>
              </a:ext>
            </a:extLst>
          </p:cNvPr>
          <p:cNvSpPr txBox="1"/>
          <p:nvPr/>
        </p:nvSpPr>
        <p:spPr>
          <a:xfrm>
            <a:off x="5486400" y="705374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>
                <a:solidFill>
                  <a:schemeClr val="accent6">
                    <a:lumMod val="75000"/>
                  </a:schemeClr>
                </a:solidFill>
              </a:rPr>
              <a:t>FINANZAS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762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6" descr="bpp_border_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89725"/>
            <a:ext cx="9144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8E421D-2453-4151-9FEE-F7C6954C11EA}"/>
              </a:ext>
            </a:extLst>
          </p:cNvPr>
          <p:cNvSpPr txBox="1"/>
          <p:nvPr/>
        </p:nvSpPr>
        <p:spPr>
          <a:xfrm>
            <a:off x="838200" y="1828800"/>
            <a:ext cx="7924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+mn-lt"/>
              </a:rPr>
              <a:t>11. Última declaración anual ante el IRS de la organización o el aval fiscal, si se requiere </a:t>
            </a:r>
          </a:p>
          <a:p>
            <a:endParaRPr lang="es-ES" sz="2400" b="1" dirty="0">
              <a:latin typeface="+mn-lt"/>
            </a:endParaRPr>
          </a:p>
          <a:p>
            <a:endParaRPr lang="es-ES" sz="2400" b="1" dirty="0">
              <a:latin typeface="+mn-lt"/>
            </a:endParaRPr>
          </a:p>
          <a:p>
            <a:endParaRPr lang="es-ES" sz="160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+mn-lt"/>
              </a:rPr>
              <a:t>Formato 990 de la organización o de su aval fiscal </a:t>
            </a:r>
          </a:p>
          <a:p>
            <a:endParaRPr lang="es-ES" sz="2400" b="1" dirty="0">
              <a:latin typeface="+mn-lt"/>
            </a:endParaRPr>
          </a:p>
          <a:p>
            <a:endParaRPr lang="es-ES" sz="1800" b="1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E4E10-E3D0-4A77-9072-B6599811CF54}"/>
              </a:ext>
            </a:extLst>
          </p:cNvPr>
          <p:cNvSpPr txBox="1"/>
          <p:nvPr/>
        </p:nvSpPr>
        <p:spPr>
          <a:xfrm>
            <a:off x="5486400" y="705374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>
                <a:solidFill>
                  <a:schemeClr val="accent6">
                    <a:lumMod val="75000"/>
                  </a:schemeClr>
                </a:solidFill>
              </a:rPr>
              <a:t>FINANZAS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D065A1-A3B0-4471-B9C4-EDBD0EC1F1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67" t="38896" r="16666" b="7037"/>
          <a:stretch/>
        </p:blipFill>
        <p:spPr>
          <a:xfrm>
            <a:off x="1219200" y="3546876"/>
            <a:ext cx="6324600" cy="278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13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6" descr="bpp_border_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89725"/>
            <a:ext cx="9144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8E421D-2453-4151-9FEE-F7C6954C11EA}"/>
              </a:ext>
            </a:extLst>
          </p:cNvPr>
          <p:cNvSpPr txBox="1"/>
          <p:nvPr/>
        </p:nvSpPr>
        <p:spPr>
          <a:xfrm>
            <a:off x="838200" y="1828800"/>
            <a:ext cx="7924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+mn-lt"/>
              </a:rPr>
              <a:t>12. Sistemas contables sólidos</a:t>
            </a:r>
          </a:p>
          <a:p>
            <a:endParaRPr lang="es-ES" sz="2400" b="1" dirty="0">
              <a:latin typeface="+mn-lt"/>
            </a:endParaRPr>
          </a:p>
          <a:p>
            <a:endParaRPr lang="es-ES" sz="240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+mn-lt"/>
              </a:rPr>
              <a:t>Sistemas contables profesionales con la capacidad de registrar adecuadamente los ingresos y egresos de cada proyecto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+mn-lt"/>
              </a:rPr>
              <a:t>Políticas y procedimientos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+mn-lt"/>
              </a:rPr>
              <a:t>Personal con la capacidad de administrar el donativo de una manera profesional y rendir cuentas </a:t>
            </a:r>
          </a:p>
          <a:p>
            <a:endParaRPr lang="es-ES" sz="1800" b="1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E4E10-E3D0-4A77-9072-B6599811CF54}"/>
              </a:ext>
            </a:extLst>
          </p:cNvPr>
          <p:cNvSpPr txBox="1"/>
          <p:nvPr/>
        </p:nvSpPr>
        <p:spPr>
          <a:xfrm>
            <a:off x="5486400" y="705374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>
                <a:solidFill>
                  <a:schemeClr val="accent6">
                    <a:lumMod val="75000"/>
                  </a:schemeClr>
                </a:solidFill>
              </a:rPr>
              <a:t>FINANZAS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774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6" descr="bpp_border_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89725"/>
            <a:ext cx="9144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8E421D-2453-4151-9FEE-F7C6954C11EA}"/>
              </a:ext>
            </a:extLst>
          </p:cNvPr>
          <p:cNvSpPr txBox="1"/>
          <p:nvPr/>
        </p:nvSpPr>
        <p:spPr>
          <a:xfrm>
            <a:off x="838200" y="1828800"/>
            <a:ext cx="7924800" cy="4943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MX" sz="2400" b="1" dirty="0">
                <a:latin typeface="+mn-lt"/>
              </a:rPr>
              <a:t>13. Justificación de la necesidad de los programas y servicios por parte de la comunidad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s-MX" sz="2400" b="1" dirty="0">
              <a:latin typeface="+mn-lt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latin typeface="+mn-lt"/>
              </a:rPr>
              <a:t>¿Cuál es el o los problemas que la organización busca contrarrestar?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latin typeface="+mn-lt"/>
              </a:rPr>
              <a:t>Datos y cifras oficiales de la problemática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MX" sz="2000" dirty="0">
              <a:latin typeface="+mn-lt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s-MX" sz="2400" b="1" dirty="0">
              <a:latin typeface="+mn-lt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latin typeface="+mn-lt"/>
            </a:endParaRPr>
          </a:p>
          <a:p>
            <a:endParaRPr lang="es-ES" sz="1800" b="1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E4E10-E3D0-4A77-9072-B6599811CF54}"/>
              </a:ext>
            </a:extLst>
          </p:cNvPr>
          <p:cNvSpPr txBox="1"/>
          <p:nvPr/>
        </p:nvSpPr>
        <p:spPr>
          <a:xfrm>
            <a:off x="4267200" y="705374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>
                <a:solidFill>
                  <a:schemeClr val="accent6">
                    <a:lumMod val="75000"/>
                  </a:schemeClr>
                </a:solidFill>
              </a:rPr>
              <a:t>PROGRAMAS Y SERVICIOS </a:t>
            </a:r>
          </a:p>
          <a:p>
            <a:pPr algn="r"/>
            <a:r>
              <a:rPr lang="es-E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95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6" descr="bpp_border_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89725"/>
            <a:ext cx="9144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8E421D-2453-4151-9FEE-F7C6954C11EA}"/>
              </a:ext>
            </a:extLst>
          </p:cNvPr>
          <p:cNvSpPr txBox="1"/>
          <p:nvPr/>
        </p:nvSpPr>
        <p:spPr>
          <a:xfrm>
            <a:off x="838200" y="1828800"/>
            <a:ext cx="7924800" cy="355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MX" sz="2400" b="1" dirty="0">
                <a:latin typeface="+mn-lt"/>
              </a:rPr>
              <a:t>14. Descripción detallada de los programas y servicios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s-MX" sz="2400" b="1" dirty="0">
              <a:latin typeface="+mn-lt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latin typeface="+mn-lt"/>
              </a:rPr>
              <a:t>¿Qué hace la organización y cómo lo hace?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latin typeface="+mn-lt"/>
              </a:rPr>
              <a:t>¿A quién sirve? Número y descripción de los beneficiarios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latin typeface="+mn-lt"/>
              </a:rPr>
              <a:t>Mecanismos de evaluación de impacto </a:t>
            </a:r>
            <a:endParaRPr lang="en-US" sz="2000" dirty="0">
              <a:latin typeface="+mn-lt"/>
            </a:endParaRPr>
          </a:p>
          <a:p>
            <a:endParaRPr lang="es-ES" sz="1800" b="1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E4E10-E3D0-4A77-9072-B6599811CF54}"/>
              </a:ext>
            </a:extLst>
          </p:cNvPr>
          <p:cNvSpPr txBox="1"/>
          <p:nvPr/>
        </p:nvSpPr>
        <p:spPr>
          <a:xfrm>
            <a:off x="4267200" y="705374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>
                <a:solidFill>
                  <a:schemeClr val="accent6">
                    <a:lumMod val="75000"/>
                  </a:schemeClr>
                </a:solidFill>
              </a:rPr>
              <a:t>PROGRAMAS Y SERVICIOS </a:t>
            </a:r>
          </a:p>
          <a:p>
            <a:pPr algn="r"/>
            <a:r>
              <a:rPr lang="es-E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13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6" descr="bpp_border_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89725"/>
            <a:ext cx="9144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8E421D-2453-4151-9FEE-F7C6954C11EA}"/>
              </a:ext>
            </a:extLst>
          </p:cNvPr>
          <p:cNvSpPr txBox="1"/>
          <p:nvPr/>
        </p:nvSpPr>
        <p:spPr>
          <a:xfrm>
            <a:off x="762000" y="1600200"/>
            <a:ext cx="7924800" cy="6201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sz="2400" b="1" dirty="0">
                <a:latin typeface="+mn-lt"/>
              </a:rPr>
              <a:t>15. Identificación de las fundaciones que se alineen con la misión, programas y servicios de la organización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sz="1050" dirty="0">
              <a:latin typeface="+mn-lt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 err="1">
                <a:latin typeface="+mn-lt"/>
              </a:rPr>
              <a:t>Foundation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Directory</a:t>
            </a:r>
            <a:r>
              <a:rPr lang="es-ES" sz="2000" dirty="0">
                <a:latin typeface="+mn-lt"/>
              </a:rPr>
              <a:t> Online (140,000 registros de entidades donantes)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latin typeface="+mn-lt"/>
                <a:hlinkClick r:id="rId4"/>
              </a:rPr>
              <a:t>fconline.foundationcenter.org/</a:t>
            </a:r>
            <a:endParaRPr lang="es-ES" sz="2000" dirty="0">
              <a:latin typeface="+mn-lt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+mn-lt"/>
              </a:rPr>
              <a:t>Eventos del sector:  </a:t>
            </a:r>
            <a:r>
              <a:rPr lang="es-ES" sz="2000" dirty="0" err="1">
                <a:latin typeface="+mn-lt"/>
              </a:rPr>
              <a:t>Independent</a:t>
            </a:r>
            <a:r>
              <a:rPr lang="es-ES" sz="2000" dirty="0">
                <a:latin typeface="+mn-lt"/>
              </a:rPr>
              <a:t> Sector, Council </a:t>
            </a:r>
            <a:r>
              <a:rPr lang="es-ES" sz="2000" dirty="0" err="1">
                <a:latin typeface="+mn-lt"/>
              </a:rPr>
              <a:t>on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Foundations</a:t>
            </a:r>
            <a:r>
              <a:rPr lang="es-ES" sz="2000" dirty="0">
                <a:latin typeface="+mn-lt"/>
              </a:rPr>
              <a:t>, </a:t>
            </a:r>
            <a:r>
              <a:rPr lang="es-ES" sz="2000" dirty="0" err="1">
                <a:latin typeface="+mn-lt"/>
              </a:rPr>
              <a:t>Hispanics</a:t>
            </a:r>
            <a:r>
              <a:rPr lang="es-ES" sz="2000" dirty="0">
                <a:latin typeface="+mn-lt"/>
              </a:rPr>
              <a:t> in </a:t>
            </a:r>
            <a:r>
              <a:rPr lang="es-ES" sz="2000" dirty="0" err="1">
                <a:latin typeface="+mn-lt"/>
              </a:rPr>
              <a:t>Philanthropy</a:t>
            </a:r>
            <a:r>
              <a:rPr lang="es-ES" sz="2000" dirty="0">
                <a:latin typeface="+mn-lt"/>
              </a:rPr>
              <a:t>,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+mn-lt"/>
              </a:rPr>
              <a:t>Boletines especiales como el RFP* </a:t>
            </a:r>
            <a:r>
              <a:rPr lang="es-ES" sz="2000" dirty="0" err="1">
                <a:latin typeface="+mn-lt"/>
              </a:rPr>
              <a:t>Bulletin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from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Ph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lanthropy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News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Digest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Foundation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Center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chemeClr val="tx1"/>
                </a:solidFill>
                <a:latin typeface="+mn-lt"/>
              </a:rPr>
              <a:t>	</a:t>
            </a:r>
            <a:r>
              <a:rPr lang="es-ES" sz="2000" dirty="0">
                <a:solidFill>
                  <a:schemeClr val="tx1"/>
                </a:solidFill>
                <a:latin typeface="+mn-lt"/>
                <a:hlinkClick r:id="rId5"/>
              </a:rPr>
              <a:t>philanthropynewsdigest.org/</a:t>
            </a:r>
            <a:r>
              <a:rPr lang="es-ES" sz="2000" dirty="0" err="1">
                <a:solidFill>
                  <a:schemeClr val="tx1"/>
                </a:solidFill>
                <a:latin typeface="+mn-lt"/>
                <a:hlinkClick r:id="rId5"/>
              </a:rPr>
              <a:t>rfps</a:t>
            </a: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+mn-lt"/>
              </a:rPr>
              <a:t>Internet y redes sociales 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</a:pPr>
            <a:endParaRPr lang="es-ES" sz="800" i="1" dirty="0">
              <a:solidFill>
                <a:schemeClr val="tx1"/>
              </a:solidFill>
              <a:latin typeface="+mn-lt"/>
            </a:endParaRPr>
          </a:p>
          <a:p>
            <a:pPr lvl="0" algn="r">
              <a:lnSpc>
                <a:spcPct val="107000"/>
              </a:lnSpc>
              <a:spcAft>
                <a:spcPts val="800"/>
              </a:spcAft>
            </a:pPr>
            <a:r>
              <a:rPr lang="es-ES" sz="1600" i="1" dirty="0">
                <a:solidFill>
                  <a:schemeClr val="tx1"/>
                </a:solidFill>
                <a:latin typeface="+mn-lt"/>
              </a:rPr>
              <a:t>* RFP (</a:t>
            </a:r>
            <a:r>
              <a:rPr lang="es-ES" sz="1600" i="1" dirty="0" err="1">
                <a:solidFill>
                  <a:schemeClr val="tx1"/>
                </a:solidFill>
                <a:latin typeface="+mn-lt"/>
              </a:rPr>
              <a:t>Request</a:t>
            </a:r>
            <a:r>
              <a:rPr lang="es-ES" sz="16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1600" i="1" dirty="0" err="1">
                <a:solidFill>
                  <a:schemeClr val="tx1"/>
                </a:solidFill>
                <a:latin typeface="+mn-lt"/>
              </a:rPr>
              <a:t>for</a:t>
            </a:r>
            <a:r>
              <a:rPr lang="es-ES" sz="16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1600" i="1" dirty="0" err="1">
                <a:solidFill>
                  <a:schemeClr val="tx1"/>
                </a:solidFill>
                <a:latin typeface="+mn-lt"/>
              </a:rPr>
              <a:t>Proposals</a:t>
            </a:r>
            <a:r>
              <a:rPr lang="es-ES" sz="1600" i="1" dirty="0">
                <a:solidFill>
                  <a:schemeClr val="tx1"/>
                </a:solidFill>
                <a:latin typeface="+mn-lt"/>
              </a:rPr>
              <a:t> = convocatoria para presentar proyectos)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E4E10-E3D0-4A77-9072-B6599811CF54}"/>
              </a:ext>
            </a:extLst>
          </p:cNvPr>
          <p:cNvSpPr txBox="1"/>
          <p:nvPr/>
        </p:nvSpPr>
        <p:spPr>
          <a:xfrm>
            <a:off x="4572000" y="276761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>
                <a:solidFill>
                  <a:schemeClr val="accent6">
                    <a:lumMod val="75000"/>
                  </a:schemeClr>
                </a:solidFill>
              </a:rPr>
              <a:t>INVESTIGACIÓN, PROSPECCIÓN DE DONANTES Y PLANEACIÓN</a:t>
            </a:r>
          </a:p>
          <a:p>
            <a:pPr algn="r"/>
            <a:r>
              <a:rPr lang="es-E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561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31097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endParaRPr lang="es-ES" sz="3400" i="1" dirty="0"/>
          </a:p>
          <a:p>
            <a:pPr marL="0" indent="0" algn="ctr">
              <a:buNone/>
              <a:defRPr/>
            </a:pPr>
            <a:endParaRPr lang="es-MX" sz="1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  <a:defRPr/>
            </a:pPr>
            <a:r>
              <a:rPr lang="es-MX" sz="3600" b="1" dirty="0">
                <a:solidFill>
                  <a:schemeClr val="accent6">
                    <a:lumMod val="75000"/>
                  </a:schemeClr>
                </a:solidFill>
              </a:rPr>
              <a:t>Nuestra misión</a:t>
            </a:r>
          </a:p>
          <a:p>
            <a:pPr marL="0" indent="0" algn="ctr">
              <a:buNone/>
              <a:defRPr/>
            </a:pPr>
            <a:endParaRPr lang="es-MX" sz="1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  <a:defRPr/>
            </a:pPr>
            <a:r>
              <a:rPr lang="es-ES" sz="2200" dirty="0"/>
              <a:t>La Alianza Fronteriza de Filantropía México-EE.UU. (AFF) apoya a una red de organizaciones que construyen prosperidad a través del liderazgo, la colaboración y la filantropía en la región fronteriza entre México y los EE.UU.</a:t>
            </a:r>
          </a:p>
          <a:p>
            <a:pPr marL="0" indent="0" algn="ctr">
              <a:buNone/>
              <a:defRPr/>
            </a:pPr>
            <a:endParaRPr lang="es-ES" sz="2200" dirty="0"/>
          </a:p>
          <a:p>
            <a:pPr marL="0" indent="0" algn="ctr">
              <a:buNone/>
              <a:defRPr/>
            </a:pPr>
            <a:r>
              <a:rPr lang="en-US" sz="2200" dirty="0"/>
              <a:t>La AFF es la </a:t>
            </a:r>
            <a:r>
              <a:rPr lang="en-US" sz="2200" dirty="0" err="1"/>
              <a:t>única</a:t>
            </a:r>
            <a:r>
              <a:rPr lang="en-US" sz="2200" dirty="0"/>
              <a:t> </a:t>
            </a:r>
            <a:r>
              <a:rPr lang="en-US" sz="2200" dirty="0" err="1"/>
              <a:t>institución</a:t>
            </a:r>
            <a:r>
              <a:rPr lang="en-US" sz="2200" dirty="0"/>
              <a:t> </a:t>
            </a:r>
            <a:r>
              <a:rPr lang="en-US" sz="2200" dirty="0" err="1"/>
              <a:t>binacional</a:t>
            </a:r>
            <a:r>
              <a:rPr lang="en-US" sz="2200" dirty="0"/>
              <a:t> en la </a:t>
            </a:r>
            <a:r>
              <a:rPr lang="en-US" sz="2200" dirty="0" err="1"/>
              <a:t>región</a:t>
            </a:r>
            <a:r>
              <a:rPr lang="en-US" sz="2200" dirty="0"/>
              <a:t> </a:t>
            </a:r>
            <a:r>
              <a:rPr lang="en-US" sz="2200" dirty="0" err="1"/>
              <a:t>fronteriza</a:t>
            </a:r>
            <a:r>
              <a:rPr lang="en-US" sz="2200" dirty="0"/>
              <a:t> que </a:t>
            </a:r>
            <a:r>
              <a:rPr lang="en-US" sz="2200" dirty="0" err="1"/>
              <a:t>convoca</a:t>
            </a:r>
            <a:r>
              <a:rPr lang="en-US" sz="2200" dirty="0"/>
              <a:t> y </a:t>
            </a:r>
            <a:r>
              <a:rPr lang="en-US" sz="2200" dirty="0" err="1"/>
              <a:t>apoya</a:t>
            </a:r>
            <a:r>
              <a:rPr lang="en-US" sz="2200" dirty="0"/>
              <a:t> a </a:t>
            </a:r>
            <a:r>
              <a:rPr lang="en-US" sz="2200" dirty="0" err="1"/>
              <a:t>quienes</a:t>
            </a:r>
            <a:r>
              <a:rPr lang="en-US" sz="2200" dirty="0"/>
              <a:t> </a:t>
            </a:r>
            <a:r>
              <a:rPr lang="en-US" sz="2200" dirty="0" err="1"/>
              <a:t>están</a:t>
            </a:r>
            <a:r>
              <a:rPr lang="en-US" sz="2200" dirty="0"/>
              <a:t> </a:t>
            </a:r>
            <a:r>
              <a:rPr lang="en-US" sz="2200" dirty="0" err="1"/>
              <a:t>haciendo</a:t>
            </a:r>
            <a:r>
              <a:rPr lang="en-US" sz="2200" dirty="0"/>
              <a:t> la </a:t>
            </a:r>
            <a:r>
              <a:rPr lang="en-US" sz="2200" dirty="0" err="1"/>
              <a:t>diferencia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ambos </a:t>
            </a:r>
            <a:r>
              <a:rPr lang="en-US" sz="2200" dirty="0" err="1"/>
              <a:t>lados</a:t>
            </a:r>
            <a:r>
              <a:rPr lang="en-US" sz="2200" dirty="0"/>
              <a:t> de la </a:t>
            </a:r>
            <a:r>
              <a:rPr lang="en-US" sz="2200" dirty="0" err="1"/>
              <a:t>frontera</a:t>
            </a:r>
            <a:r>
              <a:rPr lang="en-US" sz="2200" dirty="0"/>
              <a:t>.</a:t>
            </a:r>
          </a:p>
          <a:p>
            <a:pPr marL="0" indent="0" algn="ctr">
              <a:buNone/>
              <a:defRPr/>
            </a:pPr>
            <a:endParaRPr lang="en-US" sz="2200" dirty="0"/>
          </a:p>
          <a:p>
            <a:pPr marL="0" indent="0" algn="ctr">
              <a:buNone/>
              <a:defRPr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www.alianzafronteriza.org</a:t>
            </a:r>
            <a:endParaRPr lang="en-US" sz="2400" dirty="0"/>
          </a:p>
          <a:p>
            <a:pPr marL="0" indent="0" algn="ctr">
              <a:buNone/>
              <a:defRPr/>
            </a:pPr>
            <a:endParaRPr lang="es-ES" b="1" i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n-US" sz="2400" i="1" dirty="0"/>
          </a:p>
        </p:txBody>
      </p:sp>
      <p:pic>
        <p:nvPicPr>
          <p:cNvPr id="6" name="Picture 6" descr="bpp_border_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637" y="6689725"/>
            <a:ext cx="9144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bpp_block_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0"/>
            <a:ext cx="64008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4964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6" descr="bpp_border_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89725"/>
            <a:ext cx="9144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8E421D-2453-4151-9FEE-F7C6954C11EA}"/>
              </a:ext>
            </a:extLst>
          </p:cNvPr>
          <p:cNvSpPr txBox="1"/>
          <p:nvPr/>
        </p:nvSpPr>
        <p:spPr>
          <a:xfrm>
            <a:off x="609600" y="1447800"/>
            <a:ext cx="8534400" cy="7303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sz="2400" b="1" dirty="0">
                <a:latin typeface="+mn-lt"/>
              </a:rPr>
              <a:t>16. Estrategia desarrollada para el acercamiento y solicitud con cada donante / oficial de programas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+mn-lt"/>
              </a:rPr>
              <a:t>Correo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+mn-lt"/>
              </a:rPr>
              <a:t>Carta de intención (</a:t>
            </a:r>
            <a:r>
              <a:rPr lang="es-ES" sz="2000" dirty="0" err="1">
                <a:latin typeface="+mn-lt"/>
              </a:rPr>
              <a:t>Letter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of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err="1">
                <a:latin typeface="+mn-lt"/>
              </a:rPr>
              <a:t>Intent</a:t>
            </a:r>
            <a:r>
              <a:rPr lang="es-ES" sz="2000" dirty="0">
                <a:latin typeface="+mn-lt"/>
              </a:rPr>
              <a:t> – LOI)* versión abreviada de la propuesta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+mn-lt"/>
              </a:rPr>
              <a:t>Propuesta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s-ES" sz="1050" b="1" dirty="0">
              <a:latin typeface="+mn-lt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sz="2000" b="1" dirty="0">
                <a:latin typeface="+mn-lt"/>
              </a:rPr>
              <a:t>Además: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+mn-lt"/>
              </a:rPr>
              <a:t>Cantidad apropiada y programas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+mn-lt"/>
              </a:rPr>
              <a:t>Intereses programáticos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+mn-lt"/>
              </a:rPr>
              <a:t>Criterios de selección y lineamientos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+mn-lt"/>
              </a:rPr>
              <a:t>Cantidades de donativos otorgados y tipos de proyectos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s-ES" sz="700" dirty="0">
              <a:latin typeface="+mn-lt"/>
            </a:endParaRPr>
          </a:p>
          <a:p>
            <a:pPr lvl="0" algn="r">
              <a:lnSpc>
                <a:spcPct val="107000"/>
              </a:lnSpc>
              <a:spcAft>
                <a:spcPts val="800"/>
              </a:spcAft>
            </a:pPr>
            <a:r>
              <a:rPr lang="es-ES" sz="2000" i="1" dirty="0">
                <a:latin typeface="+mn-lt"/>
              </a:rPr>
              <a:t>* Ver ejemplo en </a:t>
            </a:r>
            <a:r>
              <a:rPr lang="es-ES" sz="2000" i="1" dirty="0">
                <a:latin typeface="+mn-lt"/>
                <a:hlinkClick r:id="rId4"/>
              </a:rPr>
              <a:t>www.procapacidad.org</a:t>
            </a:r>
            <a:endParaRPr lang="es-ES" sz="2000" i="1" dirty="0">
              <a:latin typeface="+mn-lt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latin typeface="+mn-lt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s-ES" sz="1800" b="1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E4E10-E3D0-4A77-9072-B6599811CF54}"/>
              </a:ext>
            </a:extLst>
          </p:cNvPr>
          <p:cNvSpPr txBox="1"/>
          <p:nvPr/>
        </p:nvSpPr>
        <p:spPr>
          <a:xfrm>
            <a:off x="4419600" y="478067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>
                <a:solidFill>
                  <a:schemeClr val="accent6">
                    <a:lumMod val="75000"/>
                  </a:schemeClr>
                </a:solidFill>
              </a:rPr>
              <a:t>INVESTIGACIÓN, PROSPECCIÓN DE DONANTES Y PLANEACIÓN</a:t>
            </a:r>
          </a:p>
          <a:p>
            <a:pPr algn="r"/>
            <a:r>
              <a:rPr lang="es-E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AC742B-D60B-42F3-B257-4D701E34E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37CA9-AC5A-49B3-AF13-7A5C3674D49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16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6" descr="bpp_border_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89725"/>
            <a:ext cx="9144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8E421D-2453-4151-9FEE-F7C6954C11EA}"/>
              </a:ext>
            </a:extLst>
          </p:cNvPr>
          <p:cNvSpPr txBox="1"/>
          <p:nvPr/>
        </p:nvSpPr>
        <p:spPr>
          <a:xfrm>
            <a:off x="609600" y="1650986"/>
            <a:ext cx="7924800" cy="1336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sz="2400" b="1" dirty="0">
                <a:latin typeface="+mn-lt"/>
              </a:rPr>
              <a:t>17. Cronograma para la búsqueda de financiamiento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+mn-lt"/>
              </a:rPr>
              <a:t>Fechas de cierre de convocatorias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+mn-lt"/>
              </a:rPr>
              <a:t>Responsables y tareas pendientes  </a:t>
            </a:r>
            <a:endParaRPr lang="en-US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E4E10-E3D0-4A77-9072-B6599811CF54}"/>
              </a:ext>
            </a:extLst>
          </p:cNvPr>
          <p:cNvSpPr txBox="1"/>
          <p:nvPr/>
        </p:nvSpPr>
        <p:spPr>
          <a:xfrm>
            <a:off x="4608990" y="327547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>
                <a:solidFill>
                  <a:schemeClr val="accent6">
                    <a:lumMod val="75000"/>
                  </a:schemeClr>
                </a:solidFill>
              </a:rPr>
              <a:t>INVESTIGACIÓN, PROSPECCIÓN DE DONANTES Y PLANEACIÓN</a:t>
            </a:r>
          </a:p>
          <a:p>
            <a:pPr algn="r"/>
            <a:r>
              <a:rPr lang="es-E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391D07B-E4E5-41D3-A525-2ECFCA004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259405"/>
              </p:ext>
            </p:extLst>
          </p:nvPr>
        </p:nvGraphicFramePr>
        <p:xfrm>
          <a:off x="457200" y="3276600"/>
          <a:ext cx="8229600" cy="310484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40922">
                  <a:extLst>
                    <a:ext uri="{9D8B030D-6E8A-4147-A177-3AD203B41FA5}">
                      <a16:colId xmlns:a16="http://schemas.microsoft.com/office/drawing/2014/main" val="1837393253"/>
                    </a:ext>
                  </a:extLst>
                </a:gridCol>
                <a:gridCol w="888423">
                  <a:extLst>
                    <a:ext uri="{9D8B030D-6E8A-4147-A177-3AD203B41FA5}">
                      <a16:colId xmlns:a16="http://schemas.microsoft.com/office/drawing/2014/main" val="4180757560"/>
                    </a:ext>
                  </a:extLst>
                </a:gridCol>
                <a:gridCol w="1281199">
                  <a:extLst>
                    <a:ext uri="{9D8B030D-6E8A-4147-A177-3AD203B41FA5}">
                      <a16:colId xmlns:a16="http://schemas.microsoft.com/office/drawing/2014/main" val="4258462296"/>
                    </a:ext>
                  </a:extLst>
                </a:gridCol>
                <a:gridCol w="1281199">
                  <a:extLst>
                    <a:ext uri="{9D8B030D-6E8A-4147-A177-3AD203B41FA5}">
                      <a16:colId xmlns:a16="http://schemas.microsoft.com/office/drawing/2014/main" val="2990850403"/>
                    </a:ext>
                  </a:extLst>
                </a:gridCol>
                <a:gridCol w="907126">
                  <a:extLst>
                    <a:ext uri="{9D8B030D-6E8A-4147-A177-3AD203B41FA5}">
                      <a16:colId xmlns:a16="http://schemas.microsoft.com/office/drawing/2014/main" val="893288599"/>
                    </a:ext>
                  </a:extLst>
                </a:gridCol>
                <a:gridCol w="907126">
                  <a:extLst>
                    <a:ext uri="{9D8B030D-6E8A-4147-A177-3AD203B41FA5}">
                      <a16:colId xmlns:a16="http://schemas.microsoft.com/office/drawing/2014/main" val="4156812931"/>
                    </a:ext>
                  </a:extLst>
                </a:gridCol>
                <a:gridCol w="1823605">
                  <a:extLst>
                    <a:ext uri="{9D8B030D-6E8A-4147-A177-3AD203B41FA5}">
                      <a16:colId xmlns:a16="http://schemas.microsoft.com/office/drawing/2014/main" val="152293494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Fundación 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err="1">
                          <a:effectLst/>
                        </a:rPr>
                        <a:t>Fecha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r>
                        <a:rPr lang="en-US" sz="1050" b="1" u="none" strike="noStrike" dirty="0" err="1">
                          <a:effectLst/>
                        </a:rPr>
                        <a:t>límite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err="1">
                          <a:effectLst/>
                        </a:rPr>
                        <a:t>Enfoque</a:t>
                      </a:r>
                      <a:r>
                        <a:rPr lang="en-US" sz="1050" b="1" u="none" strike="noStrike" dirty="0">
                          <a:effectLst/>
                        </a:rPr>
                        <a:t> de la </a:t>
                      </a:r>
                      <a:r>
                        <a:rPr lang="en-US" sz="1050" b="1" u="none" strike="noStrike" dirty="0" err="1">
                          <a:effectLst/>
                        </a:rPr>
                        <a:t>propuesta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err="1">
                          <a:effectLst/>
                        </a:rPr>
                        <a:t>Cantidad</a:t>
                      </a:r>
                      <a:r>
                        <a:rPr lang="en-US" sz="1050" b="1" u="none" strike="noStrike" dirty="0">
                          <a:effectLst/>
                        </a:rPr>
                        <a:t> a </a:t>
                      </a:r>
                      <a:r>
                        <a:rPr lang="en-US" sz="1050" b="1" u="none" strike="noStrike" dirty="0" err="1">
                          <a:effectLst/>
                        </a:rPr>
                        <a:t>solicitar</a:t>
                      </a:r>
                      <a:r>
                        <a:rPr lang="en-US" sz="1050" b="1" u="none" strike="noStrike" dirty="0">
                          <a:effectLst/>
                        </a:rPr>
                        <a:t> 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err="1">
                          <a:effectLst/>
                        </a:rPr>
                        <a:t>Resultado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Monto </a:t>
                      </a:r>
                      <a:r>
                        <a:rPr lang="en-US" sz="1050" b="1" u="none" strike="noStrike" dirty="0" err="1">
                          <a:effectLst/>
                        </a:rPr>
                        <a:t>otorgado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err="1">
                          <a:effectLst/>
                        </a:rPr>
                        <a:t>Observaciones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808577"/>
                  </a:ext>
                </a:extLst>
              </a:tr>
              <a:tr h="130066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ENERO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797343"/>
                  </a:ext>
                </a:extLst>
              </a:tr>
              <a:tr h="13006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extLst>
                  <a:ext uri="{0D108BD9-81ED-4DB2-BD59-A6C34878D82A}">
                    <a16:rowId xmlns:a16="http://schemas.microsoft.com/office/drawing/2014/main" val="1325959596"/>
                  </a:ext>
                </a:extLst>
              </a:tr>
              <a:tr h="13006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extLst>
                  <a:ext uri="{0D108BD9-81ED-4DB2-BD59-A6C34878D82A}">
                    <a16:rowId xmlns:a16="http://schemas.microsoft.com/office/drawing/2014/main" val="806404016"/>
                  </a:ext>
                </a:extLst>
              </a:tr>
              <a:tr h="13006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extLst>
                  <a:ext uri="{0D108BD9-81ED-4DB2-BD59-A6C34878D82A}">
                    <a16:rowId xmlns:a16="http://schemas.microsoft.com/office/drawing/2014/main" val="4153666957"/>
                  </a:ext>
                </a:extLst>
              </a:tr>
              <a:tr h="130066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FEBRERO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193912"/>
                  </a:ext>
                </a:extLst>
              </a:tr>
              <a:tr h="130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extLst>
                  <a:ext uri="{0D108BD9-81ED-4DB2-BD59-A6C34878D82A}">
                    <a16:rowId xmlns:a16="http://schemas.microsoft.com/office/drawing/2014/main" val="2349473517"/>
                  </a:ext>
                </a:extLst>
              </a:tr>
              <a:tr h="130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extLst>
                  <a:ext uri="{0D108BD9-81ED-4DB2-BD59-A6C34878D82A}">
                    <a16:rowId xmlns:a16="http://schemas.microsoft.com/office/drawing/2014/main" val="3076251648"/>
                  </a:ext>
                </a:extLst>
              </a:tr>
              <a:tr h="13006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extLst>
                  <a:ext uri="{0D108BD9-81ED-4DB2-BD59-A6C34878D82A}">
                    <a16:rowId xmlns:a16="http://schemas.microsoft.com/office/drawing/2014/main" val="2503416847"/>
                  </a:ext>
                </a:extLst>
              </a:tr>
              <a:tr h="130066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MARZO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645856"/>
                  </a:ext>
                </a:extLst>
              </a:tr>
              <a:tr h="13006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extLst>
                  <a:ext uri="{0D108BD9-81ED-4DB2-BD59-A6C34878D82A}">
                    <a16:rowId xmlns:a16="http://schemas.microsoft.com/office/drawing/2014/main" val="636478021"/>
                  </a:ext>
                </a:extLst>
              </a:tr>
              <a:tr h="13006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extLst>
                  <a:ext uri="{0D108BD9-81ED-4DB2-BD59-A6C34878D82A}">
                    <a16:rowId xmlns:a16="http://schemas.microsoft.com/office/drawing/2014/main" val="1470640085"/>
                  </a:ext>
                </a:extLst>
              </a:tr>
              <a:tr h="13006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extLst>
                  <a:ext uri="{0D108BD9-81ED-4DB2-BD59-A6C34878D82A}">
                    <a16:rowId xmlns:a16="http://schemas.microsoft.com/office/drawing/2014/main" val="1940201061"/>
                  </a:ext>
                </a:extLst>
              </a:tr>
              <a:tr h="130066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ABRIL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579726"/>
                  </a:ext>
                </a:extLst>
              </a:tr>
              <a:tr h="13006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extLst>
                  <a:ext uri="{0D108BD9-81ED-4DB2-BD59-A6C34878D82A}">
                    <a16:rowId xmlns:a16="http://schemas.microsoft.com/office/drawing/2014/main" val="2900173508"/>
                  </a:ext>
                </a:extLst>
              </a:tr>
              <a:tr h="13006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extLst>
                  <a:ext uri="{0D108BD9-81ED-4DB2-BD59-A6C34878D82A}">
                    <a16:rowId xmlns:a16="http://schemas.microsoft.com/office/drawing/2014/main" val="2942058565"/>
                  </a:ext>
                </a:extLst>
              </a:tr>
              <a:tr h="13006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extLst>
                  <a:ext uri="{0D108BD9-81ED-4DB2-BD59-A6C34878D82A}">
                    <a16:rowId xmlns:a16="http://schemas.microsoft.com/office/drawing/2014/main" val="2264439543"/>
                  </a:ext>
                </a:extLst>
              </a:tr>
              <a:tr h="130066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MAYO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41481"/>
                  </a:ext>
                </a:extLst>
              </a:tr>
              <a:tr h="13006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extLst>
                  <a:ext uri="{0D108BD9-81ED-4DB2-BD59-A6C34878D82A}">
                    <a16:rowId xmlns:a16="http://schemas.microsoft.com/office/drawing/2014/main" val="1496996349"/>
                  </a:ext>
                </a:extLst>
              </a:tr>
              <a:tr h="13006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extLst>
                  <a:ext uri="{0D108BD9-81ED-4DB2-BD59-A6C34878D82A}">
                    <a16:rowId xmlns:a16="http://schemas.microsoft.com/office/drawing/2014/main" val="1778146947"/>
                  </a:ext>
                </a:extLst>
              </a:tr>
              <a:tr h="13006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11" marR="5611" marT="5611" marB="0" anchor="b"/>
                </a:tc>
                <a:extLst>
                  <a:ext uri="{0D108BD9-81ED-4DB2-BD59-A6C34878D82A}">
                    <a16:rowId xmlns:a16="http://schemas.microsoft.com/office/drawing/2014/main" val="434685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523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6" descr="bpp_border_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89725"/>
            <a:ext cx="9144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8E421D-2453-4151-9FEE-F7C6954C11EA}"/>
              </a:ext>
            </a:extLst>
          </p:cNvPr>
          <p:cNvSpPr txBox="1"/>
          <p:nvPr/>
        </p:nvSpPr>
        <p:spPr>
          <a:xfrm>
            <a:off x="838200" y="1524000"/>
            <a:ext cx="7924800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sz="2400" b="1" dirty="0">
                <a:latin typeface="+mn-lt"/>
              </a:rPr>
              <a:t>18. Clara comprensión de las diversas necesidades de recursos - ¿para qué?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E4E10-E3D0-4A77-9072-B6599811CF54}"/>
              </a:ext>
            </a:extLst>
          </p:cNvPr>
          <p:cNvSpPr txBox="1"/>
          <p:nvPr/>
        </p:nvSpPr>
        <p:spPr>
          <a:xfrm>
            <a:off x="4583097" y="190119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>
                <a:solidFill>
                  <a:schemeClr val="accent6">
                    <a:lumMod val="75000"/>
                  </a:schemeClr>
                </a:solidFill>
              </a:rPr>
              <a:t>INVESTIGACIÓN, PROSPECCIÓN DE DONANTES Y PLANEACIÓN</a:t>
            </a:r>
          </a:p>
          <a:p>
            <a:pPr algn="r"/>
            <a:r>
              <a:rPr lang="es-E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A2B367E-58BF-4460-9081-A42DDAF2BC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63417"/>
              </p:ext>
            </p:extLst>
          </p:nvPr>
        </p:nvGraphicFramePr>
        <p:xfrm>
          <a:off x="838200" y="2466709"/>
          <a:ext cx="7696200" cy="3543300"/>
        </p:xfrm>
        <a:graphic>
          <a:graphicData uri="http://schemas.openxmlformats.org/drawingml/2006/table">
            <a:tbl>
              <a:tblPr>
                <a:tableStyleId>{912C8C85-51F0-491E-9774-3900AFEF0FD7}</a:tableStyleId>
              </a:tblPr>
              <a:tblGrid>
                <a:gridCol w="3337290">
                  <a:extLst>
                    <a:ext uri="{9D8B030D-6E8A-4147-A177-3AD203B41FA5}">
                      <a16:colId xmlns:a16="http://schemas.microsoft.com/office/drawing/2014/main" val="1847284574"/>
                    </a:ext>
                  </a:extLst>
                </a:gridCol>
                <a:gridCol w="4358910">
                  <a:extLst>
                    <a:ext uri="{9D8B030D-6E8A-4147-A177-3AD203B41FA5}">
                      <a16:colId xmlns:a16="http://schemas.microsoft.com/office/drawing/2014/main" val="366727999"/>
                    </a:ext>
                  </a:extLst>
                </a:gridCol>
              </a:tblGrid>
              <a:tr h="211236">
                <a:tc>
                  <a:txBody>
                    <a:bodyPr/>
                    <a:lstStyle/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>
                          <a:effectLst/>
                        </a:rPr>
                        <a:t>Capacity-building and technical assistance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s-MX" sz="1500" u="none" strike="noStrike" dirty="0">
                          <a:effectLst/>
                        </a:rPr>
                        <a:t>Construcción de capacidades y asistencia técnica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88601424"/>
                  </a:ext>
                </a:extLst>
              </a:tr>
              <a:tr h="211236">
                <a:tc>
                  <a:txBody>
                    <a:bodyPr/>
                    <a:lstStyle/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>
                          <a:effectLst/>
                        </a:rPr>
                        <a:t>Capital and infrastructure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s-MX" sz="1500" u="none" strike="noStrike" dirty="0">
                          <a:effectLst/>
                        </a:rPr>
                        <a:t>Capital e infraestructura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89498713"/>
                  </a:ext>
                </a:extLst>
              </a:tr>
              <a:tr h="211236">
                <a:tc>
                  <a:txBody>
                    <a:bodyPr/>
                    <a:lstStyle/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>
                          <a:effectLst/>
                        </a:rPr>
                        <a:t>Continuing support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s-MX" sz="1500" u="none" strike="noStrike" dirty="0">
                          <a:effectLst/>
                        </a:rPr>
                        <a:t>Apoyo recurrente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31188479"/>
                  </a:ext>
                </a:extLst>
              </a:tr>
              <a:tr h="211236">
                <a:tc>
                  <a:txBody>
                    <a:bodyPr/>
                    <a:lstStyle/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>
                          <a:effectLst/>
                        </a:rPr>
                        <a:t>Financial sustainability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s-MX" sz="1500" u="none" strike="noStrike" dirty="0">
                          <a:effectLst/>
                        </a:rPr>
                        <a:t>Sostenibilidad financiera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84058269"/>
                  </a:ext>
                </a:extLst>
              </a:tr>
              <a:tr h="211236">
                <a:tc>
                  <a:txBody>
                    <a:bodyPr/>
                    <a:lstStyle/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>
                          <a:effectLst/>
                        </a:rPr>
                        <a:t>General support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s-MX" sz="1500" u="none" strike="noStrike" dirty="0">
                          <a:effectLst/>
                        </a:rPr>
                        <a:t>Apoyo general - gasto operativo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15879010"/>
                  </a:ext>
                </a:extLst>
              </a:tr>
              <a:tr h="211236">
                <a:tc>
                  <a:txBody>
                    <a:bodyPr/>
                    <a:lstStyle/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>
                          <a:effectLst/>
                        </a:rPr>
                        <a:t>Individual development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s-MX" sz="1500" u="none" strike="noStrike" dirty="0">
                          <a:effectLst/>
                        </a:rPr>
                        <a:t>Desarrollo individual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30944778"/>
                  </a:ext>
                </a:extLst>
              </a:tr>
              <a:tr h="211236">
                <a:tc>
                  <a:txBody>
                    <a:bodyPr/>
                    <a:lstStyle/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>
                          <a:effectLst/>
                        </a:rPr>
                        <a:t>Leadership and professional development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s-MX" sz="1500" u="none" strike="noStrike" dirty="0">
                          <a:effectLst/>
                        </a:rPr>
                        <a:t>Liderazgo y desarrollo profesional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37989214"/>
                  </a:ext>
                </a:extLst>
              </a:tr>
              <a:tr h="211236">
                <a:tc>
                  <a:txBody>
                    <a:bodyPr/>
                    <a:lstStyle/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>
                          <a:effectLst/>
                        </a:rPr>
                        <a:t>Network-building and collaboration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s-MX" sz="1500" u="none" strike="noStrike" dirty="0">
                          <a:effectLst/>
                        </a:rPr>
                        <a:t>Colaboración y creación de redes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4212592"/>
                  </a:ext>
                </a:extLst>
              </a:tr>
              <a:tr h="211236">
                <a:tc>
                  <a:txBody>
                    <a:bodyPr/>
                    <a:lstStyle/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>
                          <a:effectLst/>
                        </a:rPr>
                        <a:t>Outreach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s-MX" sz="1500" u="none" strike="noStrike" dirty="0">
                          <a:effectLst/>
                        </a:rPr>
                        <a:t>Vinculación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5572123"/>
                  </a:ext>
                </a:extLst>
              </a:tr>
              <a:tr h="56843">
                <a:tc>
                  <a:txBody>
                    <a:bodyPr/>
                    <a:lstStyle/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>
                          <a:effectLst/>
                        </a:rPr>
                        <a:t>Policy, advocacy and systems reform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s-MX" sz="1500" u="none" strike="noStrike" dirty="0">
                          <a:effectLst/>
                        </a:rPr>
                        <a:t>Incidencia en políticas públicas y reforma de sistemas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84253272"/>
                  </a:ext>
                </a:extLst>
              </a:tr>
              <a:tr h="211236">
                <a:tc>
                  <a:txBody>
                    <a:bodyPr/>
                    <a:lstStyle/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>
                          <a:effectLst/>
                        </a:rPr>
                        <a:t>Presentations and productions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s-MX" sz="1500" u="none" strike="noStrike" dirty="0">
                          <a:effectLst/>
                        </a:rPr>
                        <a:t>Presentaciones y producciones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02930791"/>
                  </a:ext>
                </a:extLst>
              </a:tr>
              <a:tr h="211236">
                <a:tc>
                  <a:txBody>
                    <a:bodyPr/>
                    <a:lstStyle/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>
                          <a:effectLst/>
                        </a:rPr>
                        <a:t>Product and service development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s-MX" sz="1500" u="none" strike="noStrike" dirty="0">
                          <a:effectLst/>
                        </a:rPr>
                        <a:t>Desarrollo de productos y servicios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96767192"/>
                  </a:ext>
                </a:extLst>
              </a:tr>
              <a:tr h="211236">
                <a:tc>
                  <a:txBody>
                    <a:bodyPr/>
                    <a:lstStyle/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>
                          <a:effectLst/>
                        </a:rPr>
                        <a:t>Program development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s-MX" sz="1500" u="none" strike="noStrike" dirty="0">
                          <a:effectLst/>
                        </a:rPr>
                        <a:t>Desarrollo de programas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81791897"/>
                  </a:ext>
                </a:extLst>
              </a:tr>
              <a:tr h="211236">
                <a:tc>
                  <a:txBody>
                    <a:bodyPr/>
                    <a:lstStyle/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>
                          <a:effectLst/>
                        </a:rPr>
                        <a:t>Regranting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s-MX" sz="1500" u="none" strike="noStrike" dirty="0">
                          <a:effectLst/>
                        </a:rPr>
                        <a:t>Redistribución de donativos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95819137"/>
                  </a:ext>
                </a:extLst>
              </a:tr>
              <a:tr h="211236">
                <a:tc>
                  <a:txBody>
                    <a:bodyPr/>
                    <a:lstStyle/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n-US" sz="1500" u="none" strike="noStrike" dirty="0">
                          <a:effectLst/>
                        </a:rPr>
                        <a:t>Research and evaluation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s-MX" sz="1500" u="none" strike="noStrike" dirty="0">
                          <a:effectLst/>
                        </a:rPr>
                        <a:t>Investigación y evaluación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5863164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102FE27-A0E1-44CF-A8C4-F8A483764490}"/>
              </a:ext>
            </a:extLst>
          </p:cNvPr>
          <p:cNvSpPr txBox="1"/>
          <p:nvPr/>
        </p:nvSpPr>
        <p:spPr>
          <a:xfrm>
            <a:off x="228600" y="6087545"/>
            <a:ext cx="8507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https://taxonomy.candid.org/support-strategies</a:t>
            </a:r>
            <a:endParaRPr lang="en-US" sz="14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273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6" descr="bpp_border_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89725"/>
            <a:ext cx="9144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8E421D-2453-4151-9FEE-F7C6954C11EA}"/>
              </a:ext>
            </a:extLst>
          </p:cNvPr>
          <p:cNvSpPr txBox="1"/>
          <p:nvPr/>
        </p:nvSpPr>
        <p:spPr>
          <a:xfrm>
            <a:off x="838200" y="1828800"/>
            <a:ext cx="7924800" cy="438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sz="2400" b="1" dirty="0">
                <a:latin typeface="+mn-lt"/>
              </a:rPr>
              <a:t>19. Personal o consultores que gestionen el proceso completo de solicitud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s-ES" sz="2400" b="1" dirty="0">
              <a:latin typeface="+mn-lt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+mn-lt"/>
              </a:rPr>
              <a:t>Idealmente, que dominen el inglés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+mn-lt"/>
              </a:rPr>
              <a:t>Punto de contacto de la fundación con la organización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+mn-lt"/>
              </a:rPr>
              <a:t>Con conocimientos del proceso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sz="2000" dirty="0">
              <a:latin typeface="+mn-lt"/>
            </a:endParaRPr>
          </a:p>
          <a:p>
            <a:endParaRPr lang="es-ES" sz="1800" b="1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E4E10-E3D0-4A77-9072-B6599811CF54}"/>
              </a:ext>
            </a:extLst>
          </p:cNvPr>
          <p:cNvSpPr txBox="1"/>
          <p:nvPr/>
        </p:nvSpPr>
        <p:spPr>
          <a:xfrm>
            <a:off x="4419600" y="478067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>
                <a:solidFill>
                  <a:schemeClr val="accent6">
                    <a:lumMod val="75000"/>
                  </a:schemeClr>
                </a:solidFill>
              </a:rPr>
              <a:t>FORMULACIÓN DE PROPUESTAS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869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6" descr="bpp_border_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89725"/>
            <a:ext cx="9144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8E421D-2453-4151-9FEE-F7C6954C11EA}"/>
              </a:ext>
            </a:extLst>
          </p:cNvPr>
          <p:cNvSpPr txBox="1"/>
          <p:nvPr/>
        </p:nvSpPr>
        <p:spPr>
          <a:xfrm>
            <a:off x="609600" y="1371600"/>
            <a:ext cx="7924800" cy="5591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sz="2400" b="1" dirty="0">
                <a:latin typeface="+mn-lt"/>
              </a:rPr>
              <a:t>20. Secciones previamente escritas, las cuales son requeridas por la mayoría de los donantes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s-ES" sz="900" b="1" dirty="0">
              <a:latin typeface="+mn-lt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MX" sz="1900" dirty="0">
                <a:latin typeface="+mn-lt"/>
              </a:rPr>
              <a:t>Carta introductoria (</a:t>
            </a:r>
            <a:r>
              <a:rPr lang="es-MX" sz="1900" i="1" dirty="0" err="1">
                <a:latin typeface="+mn-lt"/>
              </a:rPr>
              <a:t>cover</a:t>
            </a:r>
            <a:r>
              <a:rPr lang="es-MX" sz="1900" i="1" dirty="0">
                <a:latin typeface="+mn-lt"/>
              </a:rPr>
              <a:t> </a:t>
            </a:r>
            <a:r>
              <a:rPr lang="es-MX" sz="1900" i="1" dirty="0" err="1">
                <a:latin typeface="+mn-lt"/>
              </a:rPr>
              <a:t>letter</a:t>
            </a:r>
            <a:r>
              <a:rPr lang="es-MX" sz="1900" dirty="0">
                <a:latin typeface="+mn-lt"/>
              </a:rPr>
              <a:t>)* (1 página)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MX" sz="1900" dirty="0">
                <a:latin typeface="+mn-lt"/>
              </a:rPr>
              <a:t>Portada e índice (2 páginas)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MX" sz="1900" dirty="0">
                <a:latin typeface="+mn-lt"/>
              </a:rPr>
              <a:t>Resumen ejecutivo  (1 página) 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s-MX" sz="1900" dirty="0">
                <a:latin typeface="+mn-lt"/>
              </a:rPr>
              <a:t>Resumen de cada sección de la propuesta, se escribe al final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MX" sz="1900" dirty="0">
                <a:latin typeface="+mn-lt"/>
              </a:rPr>
              <a:t>Cuerpo de la propuesta (</a:t>
            </a:r>
            <a:r>
              <a:rPr lang="es-MX" sz="1900" i="1" dirty="0" err="1">
                <a:latin typeface="+mn-lt"/>
              </a:rPr>
              <a:t>proposal</a:t>
            </a:r>
            <a:r>
              <a:rPr lang="es-MX" sz="1900" i="1" dirty="0">
                <a:latin typeface="+mn-lt"/>
              </a:rPr>
              <a:t> </a:t>
            </a:r>
            <a:r>
              <a:rPr lang="es-MX" sz="1900" i="1" dirty="0" err="1">
                <a:latin typeface="+mn-lt"/>
              </a:rPr>
              <a:t>narrative</a:t>
            </a:r>
            <a:r>
              <a:rPr lang="es-MX" sz="1900" dirty="0">
                <a:latin typeface="+mn-lt"/>
              </a:rPr>
              <a:t>)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s-MX" sz="1900" dirty="0">
                <a:latin typeface="+mn-lt"/>
              </a:rPr>
              <a:t>Explicación de la necesidad (2 páginas)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s-MX" sz="1900" dirty="0">
                <a:latin typeface="+mn-lt"/>
              </a:rPr>
              <a:t>Descripción del proyecto (3 páginas)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s-MX" sz="1900" dirty="0">
                <a:latin typeface="+mn-lt"/>
              </a:rPr>
              <a:t>Información sobre la organización (1 página) 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s-MX" sz="1900" dirty="0">
                <a:latin typeface="+mn-lt"/>
              </a:rPr>
              <a:t>Conclusión (1 página)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MX" sz="1900" dirty="0">
                <a:latin typeface="+mn-lt"/>
              </a:rPr>
              <a:t>Presupuesto (1-2 páginas)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MX" sz="1900" dirty="0">
                <a:latin typeface="+mn-lt"/>
              </a:rPr>
              <a:t>Apéndices y materiales anexos (en su caso)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s-MX" sz="900" b="1" dirty="0">
              <a:latin typeface="+mn-lt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s-MX" sz="900" b="1" dirty="0">
              <a:latin typeface="+mn-lt"/>
            </a:endParaRPr>
          </a:p>
          <a:p>
            <a:pPr lvl="0" algn="r"/>
            <a:r>
              <a:rPr lang="es-MX" i="1" dirty="0">
                <a:solidFill>
                  <a:schemeClr val="tx1"/>
                </a:solidFill>
                <a:latin typeface="+mn-lt"/>
              </a:rPr>
              <a:t>* Ver ejemplo en </a:t>
            </a:r>
            <a:r>
              <a:rPr lang="es-MX" i="1" dirty="0">
                <a:latin typeface="+mn-lt"/>
                <a:hlinkClick r:id="rId4"/>
              </a:rPr>
              <a:t>www.procapacidad.org</a:t>
            </a:r>
            <a:endParaRPr lang="es-MX" i="1" dirty="0">
              <a:latin typeface="+mn-lt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E4E10-E3D0-4A77-9072-B6599811CF54}"/>
              </a:ext>
            </a:extLst>
          </p:cNvPr>
          <p:cNvSpPr txBox="1"/>
          <p:nvPr/>
        </p:nvSpPr>
        <p:spPr>
          <a:xfrm>
            <a:off x="4419600" y="478067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>
                <a:solidFill>
                  <a:schemeClr val="accent6">
                    <a:lumMod val="75000"/>
                  </a:schemeClr>
                </a:solidFill>
              </a:rPr>
              <a:t>FORMULACIÓN DE PROPUESTAS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709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6" descr="bpp_border_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89725"/>
            <a:ext cx="9144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8E421D-2453-4151-9FEE-F7C6954C11EA}"/>
              </a:ext>
            </a:extLst>
          </p:cNvPr>
          <p:cNvSpPr txBox="1"/>
          <p:nvPr/>
        </p:nvSpPr>
        <p:spPr>
          <a:xfrm>
            <a:off x="838200" y="1828800"/>
            <a:ext cx="7924800" cy="4761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sz="2400" b="1" dirty="0">
                <a:latin typeface="+mn-lt"/>
              </a:rPr>
              <a:t>21. Sistema colaborativo / trabajo en equipo para escribir propuestas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s-ES" sz="2400" b="1" dirty="0">
              <a:solidFill>
                <a:schemeClr val="tx1"/>
              </a:solidFill>
              <a:latin typeface="+mn-lt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+mn-lt"/>
              </a:rPr>
              <a:t>Equipo profesional, especializado en cada área de la organización 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+mn-lt"/>
              </a:rPr>
              <a:t>Tiempo dedicado exclusivamente a </a:t>
            </a:r>
            <a:r>
              <a:rPr lang="es-ES" sz="2000" dirty="0">
                <a:latin typeface="+mn-lt"/>
              </a:rPr>
              <a:t>escribir la propuesta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+mn-lt"/>
              </a:rPr>
              <a:t>Persona que reúna la información, edite, unifique estilo. Impecable ortografía y redacción. 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+mn-lt"/>
              </a:rPr>
              <a:t>Uso de términos correctos y lenguaje del sector en EE.UU.</a:t>
            </a:r>
            <a:r>
              <a:rPr lang="es-ES" sz="2000" dirty="0">
                <a:latin typeface="+mn-lt"/>
              </a:rPr>
              <a:t>; no solo traducir </a:t>
            </a: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E4E10-E3D0-4A77-9072-B6599811CF54}"/>
              </a:ext>
            </a:extLst>
          </p:cNvPr>
          <p:cNvSpPr txBox="1"/>
          <p:nvPr/>
        </p:nvSpPr>
        <p:spPr>
          <a:xfrm>
            <a:off x="4419600" y="478067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>
                <a:solidFill>
                  <a:schemeClr val="accent6">
                    <a:lumMod val="75000"/>
                  </a:schemeClr>
                </a:solidFill>
              </a:rPr>
              <a:t>FORMULACIÓN DE PROPUESTAS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909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6" descr="bpp_border_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89725"/>
            <a:ext cx="9144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8E421D-2453-4151-9FEE-F7C6954C11EA}"/>
              </a:ext>
            </a:extLst>
          </p:cNvPr>
          <p:cNvSpPr txBox="1"/>
          <p:nvPr/>
        </p:nvSpPr>
        <p:spPr>
          <a:xfrm>
            <a:off x="838200" y="1828800"/>
            <a:ext cx="7467600" cy="3298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07000"/>
              </a:lnSpc>
              <a:spcAft>
                <a:spcPts val="800"/>
              </a:spcAft>
              <a:buAutoNum type="arabicPeriod" startAt="22"/>
            </a:pPr>
            <a:r>
              <a:rPr lang="es-ES" sz="2400" b="1" dirty="0">
                <a:latin typeface="+mn-lt"/>
              </a:rPr>
              <a:t>Anexos requeridos por la mayoría de los donantes listos y en archivo digital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s-ES" sz="2400" b="1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+mn-lt"/>
              </a:rPr>
              <a:t>Documentos legales  y fiscales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+mn-lt"/>
              </a:rPr>
              <a:t>Información relevante a los proyectos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+mn-lt"/>
              </a:rPr>
              <a:t>Listados de personal y consejo de la organización, organigrama</a:t>
            </a:r>
          </a:p>
          <a:p>
            <a:endParaRPr lang="es-ES" sz="20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E4E10-E3D0-4A77-9072-B6599811CF54}"/>
              </a:ext>
            </a:extLst>
          </p:cNvPr>
          <p:cNvSpPr txBox="1"/>
          <p:nvPr/>
        </p:nvSpPr>
        <p:spPr>
          <a:xfrm>
            <a:off x="4419600" y="478067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>
                <a:solidFill>
                  <a:schemeClr val="accent6">
                    <a:lumMod val="75000"/>
                  </a:schemeClr>
                </a:solidFill>
              </a:rPr>
              <a:t>FORMULACIÓN DE PROPUESTAS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251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6" descr="bpp_border_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89725"/>
            <a:ext cx="9144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8E421D-2453-4151-9FEE-F7C6954C11EA}"/>
              </a:ext>
            </a:extLst>
          </p:cNvPr>
          <p:cNvSpPr txBox="1"/>
          <p:nvPr/>
        </p:nvSpPr>
        <p:spPr>
          <a:xfrm>
            <a:off x="838200" y="1828800"/>
            <a:ext cx="7924800" cy="4556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sz="2400" b="1" dirty="0">
                <a:latin typeface="+mn-lt"/>
              </a:rPr>
              <a:t>23. Sistemas establecidos para la elaboración de informes narrativos y financieros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s-ES" sz="2400" b="1" dirty="0">
              <a:latin typeface="+mn-lt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+mn-lt"/>
              </a:rPr>
              <a:t>Seguir las instrucciones del donante y cuidar los tiempos de presentación de informes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+mn-lt"/>
              </a:rPr>
              <a:t>Resultados / cumplimiento de metas y objetivos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+mn-lt"/>
              </a:rPr>
              <a:t>Retos, aprendizajes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+mn-lt"/>
              </a:rPr>
              <a:t>Aplicación de los recursos según los rubros y presupuesto autorizado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sz="2000" dirty="0">
              <a:latin typeface="+mn-lt"/>
            </a:endParaRPr>
          </a:p>
          <a:p>
            <a:endParaRPr lang="es-ES" sz="2000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E4E10-E3D0-4A77-9072-B6599811CF54}"/>
              </a:ext>
            </a:extLst>
          </p:cNvPr>
          <p:cNvSpPr txBox="1"/>
          <p:nvPr/>
        </p:nvSpPr>
        <p:spPr>
          <a:xfrm>
            <a:off x="4419600" y="478067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>
                <a:solidFill>
                  <a:schemeClr val="accent6">
                    <a:lumMod val="75000"/>
                  </a:schemeClr>
                </a:solidFill>
              </a:rPr>
              <a:t>ADMINISTRACIÓN DE LA SUBVENCIÓN</a:t>
            </a:r>
          </a:p>
        </p:txBody>
      </p:sp>
    </p:spTree>
    <p:extLst>
      <p:ext uri="{BB962C8B-B14F-4D97-AF65-F5344CB8AC3E}">
        <p14:creationId xmlns:p14="http://schemas.microsoft.com/office/powerpoint/2010/main" val="3341638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6" descr="bpp_border_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89725"/>
            <a:ext cx="9144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8E421D-2453-4151-9FEE-F7C6954C11EA}"/>
              </a:ext>
            </a:extLst>
          </p:cNvPr>
          <p:cNvSpPr txBox="1"/>
          <p:nvPr/>
        </p:nvSpPr>
        <p:spPr>
          <a:xfrm>
            <a:off x="838200" y="1828800"/>
            <a:ext cx="7924800" cy="4058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sz="2400" b="1" dirty="0">
                <a:latin typeface="+mn-lt"/>
              </a:rPr>
              <a:t>24. Capacidad organizacional para administrar las subvenciones y sus requerimientos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s-ES" sz="2000" b="1" dirty="0">
              <a:latin typeface="+mn-lt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+mn-lt"/>
              </a:rPr>
              <a:t>Cambios en el proyecto o presupuesto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+mn-lt"/>
              </a:rPr>
              <a:t>Mantenimiento de la relación con la fundación (eventos, visitas, redes sociales, llamadas, correos)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+mn-lt"/>
              </a:rPr>
              <a:t>Alcance de las metas y objetivos prometidos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+mn-lt"/>
              </a:rPr>
              <a:t>Acopio de evidencias, fotografías, testimonios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E4E10-E3D0-4A77-9072-B6599811CF54}"/>
              </a:ext>
            </a:extLst>
          </p:cNvPr>
          <p:cNvSpPr txBox="1"/>
          <p:nvPr/>
        </p:nvSpPr>
        <p:spPr>
          <a:xfrm>
            <a:off x="4419600" y="478067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>
                <a:solidFill>
                  <a:schemeClr val="accent6">
                    <a:lumMod val="75000"/>
                  </a:schemeClr>
                </a:solidFill>
              </a:rPr>
              <a:t>ADMINISTRACIÓN DE LA SUBVENCIÓN</a:t>
            </a:r>
          </a:p>
        </p:txBody>
      </p:sp>
    </p:spTree>
    <p:extLst>
      <p:ext uri="{BB962C8B-B14F-4D97-AF65-F5344CB8AC3E}">
        <p14:creationId xmlns:p14="http://schemas.microsoft.com/office/powerpoint/2010/main" val="4204292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6" descr="bpp_border_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89725"/>
            <a:ext cx="9144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8E421D-2453-4151-9FEE-F7C6954C11EA}"/>
              </a:ext>
            </a:extLst>
          </p:cNvPr>
          <p:cNvSpPr txBox="1"/>
          <p:nvPr/>
        </p:nvSpPr>
        <p:spPr>
          <a:xfrm>
            <a:off x="609600" y="1828800"/>
            <a:ext cx="7924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+mn-lt"/>
              </a:rPr>
              <a:t>Las organizaciones no deben tener miedo o sentir pena al solicitar recursos; dar dinero es el trabajo de tiempo completo de las fundaciones y sus oficiales de programa. Están acostumbrados a que cuando alguien llama o manda un correo electrónico, es para  tratar algún asunto relacionado con la solicitud de recursos. Siempre están en búsqueda de los socios idóneos que les ayudarán a cumplir su misión a través de la ejecución de proyectos exitosos. </a:t>
            </a:r>
          </a:p>
          <a:p>
            <a:pPr algn="ctr"/>
            <a:endParaRPr lang="es-ES" sz="2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ctr"/>
            <a:endParaRPr lang="es-ES" sz="2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Una fundación no puede cumplir su misión ni tiene razón de ser sin las organizaciones de la sociedad civil que trabajan día a día para hacer del mundo un mejor lugar.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6175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876300"/>
            <a:ext cx="8686800" cy="5105400"/>
          </a:xfrm>
        </p:spPr>
        <p:txBody>
          <a:bodyPr rtlCol="0">
            <a:noAutofit/>
          </a:bodyPr>
          <a:lstStyle/>
          <a:p>
            <a:endParaRPr lang="es-MX" sz="800" dirty="0">
              <a:solidFill>
                <a:schemeClr val="tx1"/>
              </a:solidFill>
            </a:endParaRPr>
          </a:p>
          <a:p>
            <a:endParaRPr lang="es-MX" sz="1050" b="1" dirty="0">
              <a:solidFill>
                <a:schemeClr val="tx1"/>
              </a:solidFill>
            </a:endParaRPr>
          </a:p>
          <a:p>
            <a:endParaRPr lang="es-MX" sz="2000" b="1" dirty="0">
              <a:solidFill>
                <a:schemeClr val="tx1"/>
              </a:solidFill>
            </a:endParaRPr>
          </a:p>
          <a:p>
            <a:pPr algn="l"/>
            <a:r>
              <a:rPr lang="es-MX" sz="2000" dirty="0">
                <a:solidFill>
                  <a:schemeClr val="tx1"/>
                </a:solidFill>
              </a:rPr>
              <a:t>Existen 24 puntos clave que debes preparar o fortalecer en tu organización  para obtener financiamiento con fundaciones en Estados Unidos en las siguientes áreas: </a:t>
            </a:r>
          </a:p>
          <a:p>
            <a:endParaRPr lang="es-MX" sz="1100" b="1" dirty="0">
              <a:solidFill>
                <a:schemeClr val="tx1"/>
              </a:solidFill>
            </a:endParaRPr>
          </a:p>
          <a:p>
            <a:pPr marL="914400" lvl="1" indent="-457200" algn="l">
              <a:buFont typeface="+mj-lt"/>
              <a:buAutoNum type="alphaLcParenR"/>
            </a:pPr>
            <a:r>
              <a:rPr lang="es-ES" sz="2000" dirty="0">
                <a:solidFill>
                  <a:schemeClr val="tx1"/>
                </a:solidFill>
              </a:rPr>
              <a:t>Organización</a:t>
            </a:r>
          </a:p>
          <a:p>
            <a:pPr marL="914400" lvl="1" indent="-457200" algn="l">
              <a:buFont typeface="+mj-lt"/>
              <a:buAutoNum type="alphaLcParenR"/>
            </a:pPr>
            <a:r>
              <a:rPr lang="es-ES" sz="2000" dirty="0">
                <a:solidFill>
                  <a:schemeClr val="tx1"/>
                </a:solidFill>
              </a:rPr>
              <a:t>Finanzas </a:t>
            </a:r>
          </a:p>
          <a:p>
            <a:pPr marL="914400" lvl="1" indent="-457200" algn="l">
              <a:buFont typeface="+mj-lt"/>
              <a:buAutoNum type="alphaLcParenR"/>
            </a:pPr>
            <a:r>
              <a:rPr lang="es-ES" sz="2000" dirty="0">
                <a:solidFill>
                  <a:schemeClr val="tx1"/>
                </a:solidFill>
              </a:rPr>
              <a:t>Programas y servicios </a:t>
            </a:r>
          </a:p>
          <a:p>
            <a:pPr marL="914400" lvl="1" indent="-457200" algn="l">
              <a:buFont typeface="+mj-lt"/>
              <a:buAutoNum type="alphaLcParenR"/>
            </a:pPr>
            <a:r>
              <a:rPr lang="es-ES" sz="2000" dirty="0">
                <a:solidFill>
                  <a:schemeClr val="tx1"/>
                </a:solidFill>
              </a:rPr>
              <a:t>Investigación, prospección de donantes y planeación </a:t>
            </a:r>
          </a:p>
          <a:p>
            <a:pPr marL="914400" lvl="1" indent="-457200" algn="l">
              <a:buFont typeface="+mj-lt"/>
              <a:buAutoNum type="alphaLcParenR"/>
            </a:pPr>
            <a:r>
              <a:rPr lang="es-ES" sz="2000" dirty="0">
                <a:solidFill>
                  <a:schemeClr val="tx1"/>
                </a:solidFill>
              </a:rPr>
              <a:t>Formulación de propuestas </a:t>
            </a:r>
          </a:p>
          <a:p>
            <a:pPr marL="914400" lvl="1" indent="-457200" algn="l">
              <a:buFont typeface="+mj-lt"/>
              <a:buAutoNum type="alphaLcParenR"/>
            </a:pPr>
            <a:r>
              <a:rPr lang="es-ES" sz="2000" dirty="0">
                <a:solidFill>
                  <a:schemeClr val="tx1"/>
                </a:solidFill>
              </a:rPr>
              <a:t>Administración de la subvención</a:t>
            </a:r>
            <a:endParaRPr lang="es-MX" sz="20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  <a:buSzPct val="100000"/>
              <a:defRPr/>
            </a:pPr>
            <a:endParaRPr lang="es-MX" sz="1200" b="1" dirty="0">
              <a:solidFill>
                <a:schemeClr val="tx1"/>
              </a:solidFill>
              <a:cs typeface="Arial" pitchFamily="34" charset="0"/>
            </a:endParaRPr>
          </a:p>
          <a:p>
            <a:pPr algn="l">
              <a:lnSpc>
                <a:spcPct val="150000"/>
              </a:lnSpc>
              <a:buSzPct val="100000"/>
              <a:defRPr/>
            </a:pPr>
            <a:r>
              <a:rPr lang="es-MX" sz="1200" b="1" dirty="0">
                <a:solidFill>
                  <a:schemeClr val="tx1"/>
                </a:solidFill>
                <a:cs typeface="Arial" pitchFamily="34" charset="0"/>
              </a:rPr>
              <a:t>Fuentes:  </a:t>
            </a:r>
          </a:p>
          <a:p>
            <a:pPr marL="171450" indent="-17145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Grant Readiness Assessment: What it is and how to use it effectively. </a:t>
            </a:r>
            <a:r>
              <a:rPr lang="en-US" sz="1200" dirty="0" err="1">
                <a:solidFill>
                  <a:schemeClr val="tx1"/>
                </a:solidFill>
                <a:cs typeface="Arial" pitchFamily="34" charset="0"/>
              </a:rPr>
              <a:t>Foundant</a:t>
            </a: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 Technologies. </a:t>
            </a:r>
            <a:r>
              <a:rPr lang="en-US" sz="1200" dirty="0">
                <a:solidFill>
                  <a:schemeClr val="tx1"/>
                </a:solidFill>
                <a:cs typeface="Arial" pitchFamily="34" charset="0"/>
                <a:hlinkClick r:id="rId3"/>
              </a:rPr>
              <a:t>h</a:t>
            </a:r>
            <a:r>
              <a:rPr lang="es-MX" sz="1200" dirty="0">
                <a:solidFill>
                  <a:schemeClr val="tx1"/>
                </a:solidFill>
                <a:cs typeface="Arial" pitchFamily="34" charset="0"/>
                <a:hlinkClick r:id="rId3"/>
              </a:rPr>
              <a:t>ttps://resources.foundant.com/blog/grant-readiness-assessment-what-it-is-and-how-to-use-it-effectively</a:t>
            </a:r>
            <a:endParaRPr lang="es-MX" sz="1200" dirty="0">
              <a:solidFill>
                <a:schemeClr val="tx1"/>
              </a:solidFill>
              <a:cs typeface="Arial" pitchFamily="34" charset="0"/>
            </a:endParaRPr>
          </a:p>
          <a:p>
            <a:pPr marL="171450" indent="-17145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24 signs that you’re grant ready. Upstream Consulting. </a:t>
            </a:r>
            <a:r>
              <a:rPr lang="en-US" sz="1200" dirty="0">
                <a:solidFill>
                  <a:schemeClr val="tx1"/>
                </a:solidFill>
                <a:cs typeface="Arial" pitchFamily="34" charset="0"/>
                <a:hlinkClick r:id="rId4"/>
              </a:rPr>
              <a:t>https://upstream.consulting/grant-readiness/how-to-become-grant-ready</a:t>
            </a:r>
            <a:endParaRPr lang="en-US" sz="1200" dirty="0">
              <a:solidFill>
                <a:schemeClr val="tx1"/>
              </a:solidFill>
              <a:cs typeface="Arial" pitchFamily="34" charset="0"/>
            </a:endParaRPr>
          </a:p>
          <a:p>
            <a:pPr marL="171450" indent="-171450" algn="l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Grant Readiness Checklist. Funding For Good. </a:t>
            </a:r>
            <a:r>
              <a:rPr lang="en-US" sz="1200" dirty="0">
                <a:solidFill>
                  <a:schemeClr val="tx1"/>
                </a:solidFill>
                <a:cs typeface="Arial" pitchFamily="34" charset="0"/>
                <a:hlinkClick r:id="rId5"/>
              </a:rPr>
              <a:t>https://fundingforgood.org/grant-readiness-assessment/</a:t>
            </a:r>
            <a:endParaRPr lang="en-US" sz="1200" dirty="0">
              <a:solidFill>
                <a:schemeClr val="tx1"/>
              </a:solidFill>
              <a:cs typeface="Arial" pitchFamily="34" charset="0"/>
            </a:endParaRPr>
          </a:p>
          <a:p>
            <a:pPr marL="171450" indent="-171450" algn="l">
              <a:buSzPct val="100000"/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tx1"/>
              </a:solidFill>
              <a:cs typeface="Arial" pitchFamily="34" charset="0"/>
            </a:endParaRPr>
          </a:p>
          <a:p>
            <a:pPr marL="171450" indent="-171450" algn="l">
              <a:buSzPct val="100000"/>
              <a:buFont typeface="Arial" panose="020B0604020202020204" pitchFamily="34" charset="0"/>
              <a:buChar char="•"/>
              <a:defRPr/>
            </a:pPr>
            <a:endParaRPr lang="es-MX" sz="1200" dirty="0">
              <a:solidFill>
                <a:schemeClr val="tx1"/>
              </a:solidFill>
              <a:cs typeface="Arial" pitchFamily="34" charset="0"/>
            </a:endParaRPr>
          </a:p>
          <a:p>
            <a:pPr algn="l">
              <a:lnSpc>
                <a:spcPct val="150000"/>
              </a:lnSpc>
              <a:buSzPct val="100000"/>
              <a:defRPr/>
            </a:pPr>
            <a:endParaRPr lang="es-MX" sz="1200" dirty="0">
              <a:solidFill>
                <a:schemeClr val="tx1"/>
              </a:solidFill>
              <a:cs typeface="Arial" pitchFamily="34" charset="0"/>
            </a:endParaRPr>
          </a:p>
          <a:p>
            <a:pPr algn="l">
              <a:lnSpc>
                <a:spcPct val="150000"/>
              </a:lnSpc>
              <a:buSzPct val="100000"/>
              <a:defRPr/>
            </a:pPr>
            <a:endParaRPr lang="es-MX" sz="1200" dirty="0">
              <a:solidFill>
                <a:schemeClr val="tx1"/>
              </a:solidFill>
              <a:cs typeface="Arial" pitchFamily="34" charset="0"/>
            </a:endParaRPr>
          </a:p>
          <a:p>
            <a:pPr marL="457200" indent="-457200" algn="l">
              <a:lnSpc>
                <a:spcPct val="150000"/>
              </a:lnSpc>
              <a:buSzPct val="100000"/>
              <a:buFont typeface="Arial" pitchFamily="34" charset="0"/>
              <a:buChar char="•"/>
              <a:defRPr/>
            </a:pPr>
            <a:endParaRPr lang="es-MX" sz="1800" dirty="0">
              <a:solidFill>
                <a:schemeClr val="tx1"/>
              </a:solidFill>
              <a:cs typeface="Arial" pitchFamily="34" charset="0"/>
            </a:endParaRPr>
          </a:p>
          <a:p>
            <a:pPr marL="457200" indent="-457200" algn="l">
              <a:lnSpc>
                <a:spcPct val="150000"/>
              </a:lnSpc>
              <a:buSzPct val="100000"/>
              <a:buFont typeface="Arial" pitchFamily="34" charset="0"/>
              <a:buChar char="•"/>
              <a:defRPr/>
            </a:pPr>
            <a:endParaRPr lang="es-MX" sz="1800" dirty="0">
              <a:solidFill>
                <a:schemeClr val="tx1"/>
              </a:solidFill>
              <a:cs typeface="Arial" pitchFamily="34" charset="0"/>
            </a:endParaRPr>
          </a:p>
          <a:p>
            <a:pPr marL="457200" indent="-457200" algn="l">
              <a:lnSpc>
                <a:spcPct val="150000"/>
              </a:lnSpc>
              <a:buSzPct val="100000"/>
              <a:buFont typeface="Arial" pitchFamily="34" charset="0"/>
              <a:buChar char="•"/>
              <a:defRPr/>
            </a:pPr>
            <a:endParaRPr lang="es-MX" sz="1600" dirty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1600" dirty="0">
              <a:solidFill>
                <a:schemeClr val="tx1"/>
              </a:solidFill>
            </a:endParaRPr>
          </a:p>
        </p:txBody>
      </p:sp>
      <p:pic>
        <p:nvPicPr>
          <p:cNvPr id="4099" name="Picture 6" descr="bpp_border_0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689725"/>
            <a:ext cx="9144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00749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51215"/>
            <a:ext cx="9144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defRPr/>
            </a:pPr>
            <a:endParaRPr lang="en-US" sz="2400" b="1" dirty="0"/>
          </a:p>
          <a:p>
            <a:pPr marL="0" lvl="1" algn="ctr">
              <a:defRPr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¡Gracias!</a:t>
            </a:r>
          </a:p>
          <a:p>
            <a:pPr lvl="1" algn="ctr">
              <a:defRPr/>
            </a:pPr>
            <a:endParaRPr lang="en-US" sz="2000" b="1" dirty="0">
              <a:latin typeface="+mn-lt"/>
            </a:endParaRPr>
          </a:p>
          <a:p>
            <a:pPr algn="ctr">
              <a:spcBef>
                <a:spcPts val="0"/>
              </a:spcBef>
            </a:pPr>
            <a:r>
              <a:rPr lang="en-US" sz="2400" b="1" dirty="0">
                <a:latin typeface="+mn-lt"/>
              </a:rPr>
              <a:t>Andy Carey</a:t>
            </a:r>
          </a:p>
          <a:p>
            <a:pPr algn="ctr">
              <a:spcBef>
                <a:spcPts val="0"/>
              </a:spcBef>
            </a:pPr>
            <a:r>
              <a:rPr lang="en-US" sz="2400" b="1" dirty="0">
                <a:latin typeface="+mn-lt"/>
              </a:rPr>
              <a:t>Director </a:t>
            </a:r>
            <a:r>
              <a:rPr lang="en-US" sz="2400" b="1" dirty="0" err="1">
                <a:latin typeface="+mn-lt"/>
              </a:rPr>
              <a:t>Ejecutivo</a:t>
            </a:r>
            <a:endParaRPr lang="en-US" sz="2400" b="1" dirty="0">
              <a:latin typeface="+mn-lt"/>
            </a:endParaRPr>
          </a:p>
          <a:p>
            <a:pPr algn="ctr">
              <a:spcBef>
                <a:spcPts val="0"/>
              </a:spcBef>
            </a:pPr>
            <a:r>
              <a:rPr lang="es-ES" sz="2400" b="1" dirty="0">
                <a:latin typeface="+mn-lt"/>
              </a:rPr>
              <a:t>Alianza Fronteriza de Filantropía México-EE.UU.</a:t>
            </a:r>
          </a:p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andy@borderpartnership.org</a:t>
            </a:r>
          </a:p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www.alianzafronteriza.org | www.borderpartnership.org </a:t>
            </a:r>
          </a:p>
          <a:p>
            <a:pPr algn="ctr"/>
            <a:r>
              <a:rPr lang="es-MX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www.procapacidad.org</a:t>
            </a:r>
          </a:p>
          <a:p>
            <a:pPr algn="ctr">
              <a:spcBef>
                <a:spcPts val="0"/>
              </a:spcBef>
            </a:pPr>
            <a:endParaRPr lang="en-US" sz="1600" dirty="0">
              <a:latin typeface="+mn-lt"/>
            </a:endParaRPr>
          </a:p>
          <a:p>
            <a:pPr algn="ctr">
              <a:spcBef>
                <a:spcPts val="0"/>
              </a:spcBef>
            </a:pPr>
            <a:endParaRPr lang="en-US" sz="1600" dirty="0">
              <a:latin typeface="+mn-lt"/>
            </a:endParaRPr>
          </a:p>
          <a:p>
            <a:pPr algn="ctr">
              <a:spcBef>
                <a:spcPts val="0"/>
              </a:spcBef>
            </a:pPr>
            <a:r>
              <a:rPr lang="en-US" sz="2000" dirty="0">
                <a:latin typeface="+mn-lt"/>
              </a:rPr>
              <a:t>2508 Historic Decatur Road | Ste 130 |San Diego, CA | 92106</a:t>
            </a:r>
          </a:p>
          <a:p>
            <a:pPr algn="ctr">
              <a:spcBef>
                <a:spcPts val="0"/>
              </a:spcBef>
            </a:pPr>
            <a:r>
              <a:rPr lang="en-US" sz="2000" dirty="0">
                <a:latin typeface="+mn-lt"/>
              </a:rPr>
              <a:t>(619) 814-1388</a:t>
            </a:r>
          </a:p>
        </p:txBody>
      </p:sp>
      <p:pic>
        <p:nvPicPr>
          <p:cNvPr id="7" name="Picture 6" descr="bpp_border_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89725"/>
            <a:ext cx="9144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1563878" y="6064481"/>
            <a:ext cx="3030534" cy="443557"/>
            <a:chOff x="1346925" y="4218222"/>
            <a:chExt cx="3030534" cy="44355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925" y="4218222"/>
              <a:ext cx="443557" cy="443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22"/>
            <p:cNvSpPr txBox="1"/>
            <p:nvPr/>
          </p:nvSpPr>
          <p:spPr>
            <a:xfrm>
              <a:off x="1864627" y="4227136"/>
              <a:ext cx="25128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Twitter: </a:t>
              </a:r>
              <a:r>
                <a:rPr lang="en-US" b="1" dirty="0" err="1"/>
                <a:t>BorderBuzz</a:t>
              </a:r>
              <a:endParaRPr lang="en-US" b="1" dirty="0"/>
            </a:p>
          </p:txBody>
        </p:sp>
      </p:grpSp>
      <p:grpSp>
        <p:nvGrpSpPr>
          <p:cNvPr id="10" name="Group 18"/>
          <p:cNvGrpSpPr/>
          <p:nvPr/>
        </p:nvGrpSpPr>
        <p:grpSpPr>
          <a:xfrm>
            <a:off x="5133845" y="5993535"/>
            <a:ext cx="2486155" cy="481557"/>
            <a:chOff x="1346925" y="3567613"/>
            <a:chExt cx="2486155" cy="481557"/>
          </a:xfrm>
        </p:grpSpPr>
        <p:sp>
          <p:nvSpPr>
            <p:cNvPr id="11" name="TextBox 20"/>
            <p:cNvSpPr txBox="1"/>
            <p:nvPr/>
          </p:nvSpPr>
          <p:spPr>
            <a:xfrm>
              <a:off x="1853648" y="3679838"/>
              <a:ext cx="1979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FB: USMBPP</a:t>
              </a:r>
            </a:p>
          </p:txBody>
        </p:sp>
        <p:pic>
          <p:nvPicPr>
            <p:cNvPr id="12" name="Picture 4" descr="http://www.ecreativeim.com/blog/wp-content/uploads/2011/05/facebook-like-icon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925" y="3567613"/>
              <a:ext cx="517702" cy="481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935766C4-C021-4754-B750-747BE0E27F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267" y="415273"/>
            <a:ext cx="5193465" cy="95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69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47800" y="1584325"/>
            <a:ext cx="6477000" cy="5105400"/>
          </a:xfrm>
        </p:spPr>
        <p:txBody>
          <a:bodyPr rtlCol="0">
            <a:noAutofit/>
          </a:bodyPr>
          <a:lstStyle/>
          <a:p>
            <a:endParaRPr lang="es-MX" sz="800" dirty="0">
              <a:solidFill>
                <a:schemeClr val="tx1"/>
              </a:solidFill>
            </a:endParaRPr>
          </a:p>
          <a:p>
            <a:endParaRPr lang="es-MX" sz="1000" b="1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 	</a:t>
            </a:r>
            <a:endParaRPr lang="es-MX" sz="1800" dirty="0">
              <a:solidFill>
                <a:schemeClr val="tx1"/>
              </a:solidFill>
            </a:endParaRPr>
          </a:p>
          <a:p>
            <a:endParaRPr lang="en-US" sz="2400" b="1" dirty="0">
              <a:solidFill>
                <a:schemeClr val="tx1"/>
              </a:solidFill>
            </a:endParaRPr>
          </a:p>
          <a:p>
            <a:endParaRPr lang="es-MX" sz="2000" dirty="0">
              <a:solidFill>
                <a:schemeClr val="tx1"/>
              </a:solidFill>
            </a:endParaRPr>
          </a:p>
          <a:p>
            <a:endParaRPr lang="es-MX" sz="1800" dirty="0">
              <a:solidFill>
                <a:schemeClr val="tx1"/>
              </a:solidFill>
            </a:endParaRPr>
          </a:p>
          <a:p>
            <a:endParaRPr lang="es-MX" sz="1800" b="1" dirty="0">
              <a:solidFill>
                <a:schemeClr val="tx1"/>
              </a:solidFill>
            </a:endParaRPr>
          </a:p>
          <a:p>
            <a:endParaRPr lang="es-MX" sz="1800" b="1" dirty="0">
              <a:solidFill>
                <a:schemeClr val="tx1"/>
              </a:solidFill>
            </a:endParaRPr>
          </a:p>
          <a:p>
            <a:endParaRPr lang="es-MX" sz="2000" b="1" dirty="0">
              <a:solidFill>
                <a:schemeClr val="tx1"/>
              </a:solidFill>
            </a:endParaRPr>
          </a:p>
          <a:p>
            <a:endParaRPr lang="es-MX" sz="2000" b="1" dirty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50000"/>
              </a:lnSpc>
              <a:buSzPct val="100000"/>
              <a:buFont typeface="Arial" pitchFamily="34" charset="0"/>
              <a:buChar char="•"/>
              <a:defRPr/>
            </a:pPr>
            <a:endParaRPr lang="es-MX" sz="1800" dirty="0">
              <a:solidFill>
                <a:schemeClr val="tx1"/>
              </a:solidFill>
              <a:cs typeface="Arial" pitchFamily="34" charset="0"/>
            </a:endParaRPr>
          </a:p>
          <a:p>
            <a:pPr algn="l">
              <a:lnSpc>
                <a:spcPct val="150000"/>
              </a:lnSpc>
              <a:buSzPct val="100000"/>
              <a:defRPr/>
            </a:pPr>
            <a:endParaRPr lang="es-MX" sz="1800" dirty="0">
              <a:solidFill>
                <a:schemeClr val="tx1"/>
              </a:solidFill>
              <a:cs typeface="Arial" pitchFamily="34" charset="0"/>
            </a:endParaRPr>
          </a:p>
          <a:p>
            <a:pPr marL="457200" indent="-457200" algn="l">
              <a:lnSpc>
                <a:spcPct val="150000"/>
              </a:lnSpc>
              <a:buSzPct val="100000"/>
              <a:buFont typeface="Arial" pitchFamily="34" charset="0"/>
              <a:buChar char="•"/>
              <a:defRPr/>
            </a:pPr>
            <a:endParaRPr lang="es-MX" sz="1800" dirty="0">
              <a:solidFill>
                <a:schemeClr val="tx1"/>
              </a:solidFill>
              <a:cs typeface="Arial" pitchFamily="34" charset="0"/>
            </a:endParaRPr>
          </a:p>
          <a:p>
            <a:pPr marL="457200" indent="-457200" algn="l">
              <a:lnSpc>
                <a:spcPct val="150000"/>
              </a:lnSpc>
              <a:buSzPct val="100000"/>
              <a:buFont typeface="Arial" pitchFamily="34" charset="0"/>
              <a:buChar char="•"/>
              <a:defRPr/>
            </a:pPr>
            <a:endParaRPr lang="es-MX" sz="1800" dirty="0">
              <a:solidFill>
                <a:schemeClr val="tx1"/>
              </a:solidFill>
              <a:cs typeface="Arial" pitchFamily="34" charset="0"/>
            </a:endParaRPr>
          </a:p>
          <a:p>
            <a:pPr marL="457200" indent="-457200" algn="l">
              <a:lnSpc>
                <a:spcPct val="150000"/>
              </a:lnSpc>
              <a:buSzPct val="100000"/>
              <a:buFont typeface="Arial" pitchFamily="34" charset="0"/>
              <a:buChar char="•"/>
              <a:defRPr/>
            </a:pPr>
            <a:endParaRPr lang="es-MX" sz="1600" dirty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1600" dirty="0">
              <a:solidFill>
                <a:schemeClr val="tx1"/>
              </a:solidFill>
            </a:endParaRPr>
          </a:p>
        </p:txBody>
      </p:sp>
      <p:pic>
        <p:nvPicPr>
          <p:cNvPr id="4099" name="Picture 6" descr="bpp_border_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89725"/>
            <a:ext cx="9144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ubtitle 4">
            <a:extLst>
              <a:ext uri="{FF2B5EF4-FFF2-40B4-BE49-F238E27FC236}">
                <a16:creationId xmlns:a16="http://schemas.microsoft.com/office/drawing/2014/main" id="{E7603E3A-3A22-46BA-900C-6D2591D4985C}"/>
              </a:ext>
            </a:extLst>
          </p:cNvPr>
          <p:cNvSpPr txBox="1">
            <a:spLocks/>
          </p:cNvSpPr>
          <p:nvPr/>
        </p:nvSpPr>
        <p:spPr bwMode="auto">
          <a:xfrm>
            <a:off x="533400" y="1483634"/>
            <a:ext cx="8001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MX" sz="1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s-MX" sz="3600" b="1" dirty="0">
                <a:solidFill>
                  <a:schemeClr val="accent6">
                    <a:lumMod val="75000"/>
                  </a:schemeClr>
                </a:solidFill>
              </a:rPr>
              <a:t>www.procapacidad.org</a:t>
            </a:r>
          </a:p>
          <a:p>
            <a:pPr algn="ctr"/>
            <a:endParaRPr lang="es-MX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lvl="1" indent="0" algn="ctr">
              <a:buNone/>
            </a:pPr>
            <a:r>
              <a:rPr lang="es-MX" sz="2000" dirty="0"/>
              <a:t>Cuenta con cientos de recursos gratuitos para tu profesionalización.</a:t>
            </a:r>
          </a:p>
          <a:p>
            <a:pPr marL="457200" lvl="1" indent="0" algn="ctr">
              <a:buNone/>
            </a:pPr>
            <a:endParaRPr lang="es-MX" sz="2000" dirty="0"/>
          </a:p>
          <a:p>
            <a:pPr marL="457200" lvl="1" indent="0" algn="ctr">
              <a:buNone/>
            </a:pPr>
            <a:r>
              <a:rPr lang="es-MX" sz="2000" dirty="0"/>
              <a:t>La sección de </a:t>
            </a:r>
            <a:r>
              <a:rPr lang="es-MX" sz="2000" dirty="0">
                <a:solidFill>
                  <a:schemeClr val="accent6">
                    <a:lumMod val="75000"/>
                  </a:schemeClr>
                </a:solidFill>
              </a:rPr>
              <a:t>procuración de fondos </a:t>
            </a:r>
            <a:r>
              <a:rPr lang="es-MX" sz="2000" dirty="0"/>
              <a:t>contiene ejemplos y herramientas para apoyar tu búsqueda de recursos con fundaciones en EE.UU. </a:t>
            </a:r>
          </a:p>
          <a:p>
            <a:pPr lvl="1">
              <a:buFont typeface="Wingdings" pitchFamily="2" charset="2"/>
              <a:buChar char="ü"/>
            </a:pPr>
            <a:endParaRPr lang="es-MX" sz="1800" b="1" dirty="0"/>
          </a:p>
          <a:p>
            <a:pPr lvl="1">
              <a:lnSpc>
                <a:spcPct val="115000"/>
              </a:lnSpc>
              <a:buFont typeface="Wingdings" pitchFamily="2" charset="2"/>
              <a:buChar char="ü"/>
            </a:pPr>
            <a:endParaRPr lang="es-MX" sz="1800" b="1" dirty="0"/>
          </a:p>
          <a:p>
            <a:pPr lvl="1">
              <a:lnSpc>
                <a:spcPct val="115000"/>
              </a:lnSpc>
              <a:buFont typeface="Wingdings" pitchFamily="2" charset="2"/>
              <a:buChar char="ü"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507688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6" descr="bpp_border_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89725"/>
            <a:ext cx="9144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8E421D-2453-4151-9FEE-F7C6954C11EA}"/>
              </a:ext>
            </a:extLst>
          </p:cNvPr>
          <p:cNvSpPr txBox="1"/>
          <p:nvPr/>
        </p:nvSpPr>
        <p:spPr>
          <a:xfrm>
            <a:off x="838200" y="1828800"/>
            <a:ext cx="7696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1"/>
                </a:solidFill>
                <a:latin typeface="+mn-lt"/>
              </a:rPr>
              <a:t>1. Consejo directivo diverso, participativo</a:t>
            </a:r>
          </a:p>
          <a:p>
            <a:endParaRPr lang="es-ES" b="1" dirty="0">
              <a:latin typeface="+mn-lt"/>
            </a:endParaRPr>
          </a:p>
          <a:p>
            <a:endParaRPr lang="es-ES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+mn-lt"/>
              </a:rPr>
              <a:t>Listado con nombres completos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+mn-lt"/>
              </a:rPr>
              <a:t>Breve semblanza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+mn-lt"/>
              </a:rPr>
              <a:t>Información de contacto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+mn-lt"/>
              </a:rPr>
              <a:t>Porcentaje de consejeros que aportan recursos económicos a la organización </a:t>
            </a:r>
          </a:p>
          <a:p>
            <a:endParaRPr lang="es-ES" sz="1800" b="1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08935B-F9B0-492A-819E-76B31AE1ECC4}"/>
              </a:ext>
            </a:extLst>
          </p:cNvPr>
          <p:cNvSpPr txBox="1"/>
          <p:nvPr/>
        </p:nvSpPr>
        <p:spPr>
          <a:xfrm>
            <a:off x="5486400" y="705374"/>
            <a:ext cx="2743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>
                <a:solidFill>
                  <a:schemeClr val="accent6">
                    <a:lumMod val="75000"/>
                  </a:schemeClr>
                </a:solidFill>
              </a:rPr>
              <a:t>ORGANIZACIÓN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586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6" descr="bpp_border_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89725"/>
            <a:ext cx="9144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8E421D-2453-4151-9FEE-F7C6954C11EA}"/>
              </a:ext>
            </a:extLst>
          </p:cNvPr>
          <p:cNvSpPr txBox="1"/>
          <p:nvPr/>
        </p:nvSpPr>
        <p:spPr>
          <a:xfrm>
            <a:off x="838200" y="1828800"/>
            <a:ext cx="792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1"/>
                </a:solidFill>
                <a:latin typeface="+mn-lt"/>
              </a:rPr>
              <a:t>2. Alianzas sólidas para la realización de los programas </a:t>
            </a:r>
          </a:p>
          <a:p>
            <a:r>
              <a:rPr lang="es-ES" sz="2400" b="1" dirty="0">
                <a:solidFill>
                  <a:schemeClr val="tx1"/>
                </a:solidFill>
                <a:latin typeface="+mn-lt"/>
              </a:rPr>
              <a:t>y proyectos de la organización</a:t>
            </a:r>
          </a:p>
          <a:p>
            <a:endParaRPr lang="es-ES" b="1" dirty="0">
              <a:latin typeface="+mn-lt"/>
            </a:endParaRPr>
          </a:p>
          <a:p>
            <a:endParaRPr lang="es-ES" sz="1800" b="1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+mn-lt"/>
              </a:rPr>
              <a:t>Nombres de </a:t>
            </a:r>
            <a:r>
              <a:rPr lang="es-ES" sz="2000" dirty="0">
                <a:latin typeface="+mn-lt"/>
              </a:rPr>
              <a:t>socios y aliados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+mn-lt"/>
              </a:rPr>
              <a:t>Explicación de quiénes son y por qué la colaboración es importante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+mn-lt"/>
              </a:rPr>
              <a:t>No solo usar siglas, no significan nada para el donante</a:t>
            </a: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A1B451-FEEC-430A-9B81-2C5DB372C655}"/>
              </a:ext>
            </a:extLst>
          </p:cNvPr>
          <p:cNvSpPr txBox="1"/>
          <p:nvPr/>
        </p:nvSpPr>
        <p:spPr>
          <a:xfrm>
            <a:off x="5486400" y="705374"/>
            <a:ext cx="2743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>
                <a:solidFill>
                  <a:schemeClr val="accent6">
                    <a:lumMod val="75000"/>
                  </a:schemeClr>
                </a:solidFill>
              </a:rPr>
              <a:t>ORGANIZACIÓN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277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6" descr="bpp_border_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89725"/>
            <a:ext cx="9144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8E421D-2453-4151-9FEE-F7C6954C11EA}"/>
              </a:ext>
            </a:extLst>
          </p:cNvPr>
          <p:cNvSpPr txBox="1"/>
          <p:nvPr/>
        </p:nvSpPr>
        <p:spPr>
          <a:xfrm>
            <a:off x="838200" y="1828800"/>
            <a:ext cx="7924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1"/>
                </a:solidFill>
                <a:latin typeface="+mn-lt"/>
              </a:rPr>
              <a:t>3. Equipo operativo profesional, dedicado </a:t>
            </a:r>
          </a:p>
          <a:p>
            <a:endParaRPr lang="es-ES" b="1" dirty="0">
              <a:latin typeface="+mn-lt"/>
            </a:endParaRPr>
          </a:p>
          <a:p>
            <a:endParaRPr lang="es-ES" sz="1800" b="1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+mn-lt"/>
              </a:rPr>
              <a:t>Listado de personal clave (de la organización y proyecto)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+mn-lt"/>
              </a:rPr>
              <a:t>Breve semblanza, destacando experiencia relevante al proyecto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latin typeface="+mn-lt"/>
              </a:rPr>
              <a:t>Coordinador del proyecto y consultores </a:t>
            </a:r>
            <a:r>
              <a:rPr lang="es-ES" sz="20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86D21B-5BBB-44B2-9911-81CAA376754D}"/>
              </a:ext>
            </a:extLst>
          </p:cNvPr>
          <p:cNvSpPr txBox="1"/>
          <p:nvPr/>
        </p:nvSpPr>
        <p:spPr>
          <a:xfrm>
            <a:off x="5486400" y="705374"/>
            <a:ext cx="2743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>
                <a:solidFill>
                  <a:schemeClr val="accent6">
                    <a:lumMod val="75000"/>
                  </a:schemeClr>
                </a:solidFill>
              </a:rPr>
              <a:t>ORGANIZACIÓN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115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6" descr="bpp_border_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89725"/>
            <a:ext cx="9144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8E421D-2453-4151-9FEE-F7C6954C11EA}"/>
              </a:ext>
            </a:extLst>
          </p:cNvPr>
          <p:cNvSpPr txBox="1"/>
          <p:nvPr/>
        </p:nvSpPr>
        <p:spPr>
          <a:xfrm>
            <a:off x="838200" y="1828800"/>
            <a:ext cx="79248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1"/>
                </a:solidFill>
                <a:latin typeface="+mn-lt"/>
              </a:rPr>
              <a:t>4. Plan estratégico reciente</a:t>
            </a:r>
          </a:p>
          <a:p>
            <a:endParaRPr lang="es-ES" sz="240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+mn-lt"/>
              </a:rPr>
              <a:t>Documento que contenga:</a:t>
            </a:r>
          </a:p>
          <a:p>
            <a:r>
              <a:rPr lang="es-ES" sz="20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2000" dirty="0">
                <a:latin typeface="+mn-lt"/>
              </a:rPr>
              <a:t>Misión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2000" dirty="0">
                <a:latin typeface="+mn-lt"/>
              </a:rPr>
              <a:t>Visión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2000" dirty="0">
                <a:latin typeface="+mn-lt"/>
              </a:rPr>
              <a:t>Objetivos estratégicos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2000" dirty="0">
                <a:latin typeface="+mn-lt"/>
              </a:rPr>
              <a:t>Metas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2000" dirty="0">
                <a:latin typeface="+mn-lt"/>
              </a:rPr>
              <a:t>Años que contempla el plan</a:t>
            </a:r>
            <a:r>
              <a:rPr lang="es-ES" sz="2400" dirty="0">
                <a:latin typeface="+mn-lt"/>
              </a:rPr>
              <a:t> </a:t>
            </a:r>
            <a:r>
              <a:rPr lang="es-ES" sz="24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endParaRPr lang="es-ES" b="1" dirty="0">
              <a:latin typeface="+mn-lt"/>
            </a:endParaRPr>
          </a:p>
          <a:p>
            <a:endParaRPr lang="es-ES" sz="1800" b="1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30AE28-02C3-4DC9-A2ED-B5C55093D91A}"/>
              </a:ext>
            </a:extLst>
          </p:cNvPr>
          <p:cNvSpPr txBox="1"/>
          <p:nvPr/>
        </p:nvSpPr>
        <p:spPr>
          <a:xfrm>
            <a:off x="5486400" y="705374"/>
            <a:ext cx="2743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>
                <a:solidFill>
                  <a:schemeClr val="accent6">
                    <a:lumMod val="75000"/>
                  </a:schemeClr>
                </a:solidFill>
              </a:rPr>
              <a:t>ORGANIZACIÓN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41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6" descr="bpp_border_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89725"/>
            <a:ext cx="9144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8E421D-2453-4151-9FEE-F7C6954C11EA}"/>
              </a:ext>
            </a:extLst>
          </p:cNvPr>
          <p:cNvSpPr txBox="1"/>
          <p:nvPr/>
        </p:nvSpPr>
        <p:spPr>
          <a:xfrm>
            <a:off x="838200" y="1828800"/>
            <a:ext cx="79248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1"/>
                </a:solidFill>
                <a:latin typeface="+mn-lt"/>
              </a:rPr>
              <a:t>5. Descripción de la organización</a:t>
            </a:r>
          </a:p>
          <a:p>
            <a:endParaRPr lang="es-ES" sz="240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+mn-lt"/>
              </a:rPr>
              <a:t>¿Quiénes somos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  <a:latin typeface="+mn-lt"/>
              </a:rPr>
              <a:t>Breve historia de la organización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+mn-lt"/>
              </a:rPr>
              <a:t>Año de fundación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+mn-lt"/>
              </a:rPr>
              <a:t>Misión, visión, valores </a:t>
            </a:r>
          </a:p>
          <a:p>
            <a:endParaRPr lang="es-ES" b="1" dirty="0">
              <a:latin typeface="+mn-lt"/>
            </a:endParaRPr>
          </a:p>
          <a:p>
            <a:endParaRPr lang="es-ES" sz="1800" b="1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8017B5-1016-4158-8BD8-7A610166AD38}"/>
              </a:ext>
            </a:extLst>
          </p:cNvPr>
          <p:cNvSpPr txBox="1"/>
          <p:nvPr/>
        </p:nvSpPr>
        <p:spPr>
          <a:xfrm>
            <a:off x="5486400" y="705374"/>
            <a:ext cx="2743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>
                <a:solidFill>
                  <a:schemeClr val="accent6">
                    <a:lumMod val="75000"/>
                  </a:schemeClr>
                </a:solidFill>
              </a:rPr>
              <a:t>ORGANIZACIÓN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838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5220</TotalTime>
  <Words>1812</Words>
  <Application>Microsoft Office PowerPoint</Application>
  <PresentationFormat>On-screen Show (4:3)</PresentationFormat>
  <Paragraphs>484</Paragraphs>
  <Slides>30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Synergos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mjaramillo</dc:creator>
  <cp:lastModifiedBy>Ma. Laura Munoz</cp:lastModifiedBy>
  <cp:revision>222</cp:revision>
  <cp:lastPrinted>2012-08-27T22:15:16Z</cp:lastPrinted>
  <dcterms:created xsi:type="dcterms:W3CDTF">2009-04-27T16:26:12Z</dcterms:created>
  <dcterms:modified xsi:type="dcterms:W3CDTF">2021-10-20T00:38:27Z</dcterms:modified>
</cp:coreProperties>
</file>